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3.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4.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5.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6.xml" ContentType="application/vnd.openxmlformats-officedocument.theme+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theme/theme7.xml" ContentType="application/vnd.openxmlformats-officedocument.theme+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4042" r:id="rId4"/>
    <p:sldMasterId id="2147484410" r:id="rId5"/>
    <p:sldMasterId id="2147484427" r:id="rId6"/>
    <p:sldMasterId id="2147484444" r:id="rId7"/>
    <p:sldMasterId id="2147484461" r:id="rId8"/>
    <p:sldMasterId id="2147484478" r:id="rId9"/>
    <p:sldMasterId id="2147484495" r:id="rId10"/>
    <p:sldMasterId id="2147484512" r:id="rId11"/>
  </p:sldMasterIdLst>
  <p:notesMasterIdLst>
    <p:notesMasterId r:id="rId41"/>
  </p:notesMasterIdLst>
  <p:handoutMasterIdLst>
    <p:handoutMasterId r:id="rId42"/>
  </p:handoutMasterIdLst>
  <p:sldIdLst>
    <p:sldId id="264" r:id="rId12"/>
    <p:sldId id="367" r:id="rId13"/>
    <p:sldId id="256" r:id="rId14"/>
    <p:sldId id="531" r:id="rId15"/>
    <p:sldId id="325" r:id="rId16"/>
    <p:sldId id="337" r:id="rId17"/>
    <p:sldId id="383" r:id="rId18"/>
    <p:sldId id="532" r:id="rId19"/>
    <p:sldId id="378" r:id="rId20"/>
    <p:sldId id="380" r:id="rId21"/>
    <p:sldId id="336" r:id="rId22"/>
    <p:sldId id="384" r:id="rId23"/>
    <p:sldId id="385" r:id="rId24"/>
    <p:sldId id="356" r:id="rId25"/>
    <p:sldId id="357" r:id="rId26"/>
    <p:sldId id="358" r:id="rId27"/>
    <p:sldId id="533" r:id="rId28"/>
    <p:sldId id="534" r:id="rId29"/>
    <p:sldId id="386" r:id="rId30"/>
    <p:sldId id="261" r:id="rId31"/>
    <p:sldId id="342" r:id="rId32"/>
    <p:sldId id="347" r:id="rId33"/>
    <p:sldId id="354" r:id="rId34"/>
    <p:sldId id="388" r:id="rId35"/>
    <p:sldId id="382" r:id="rId36"/>
    <p:sldId id="391" r:id="rId37"/>
    <p:sldId id="390" r:id="rId38"/>
    <p:sldId id="353" r:id="rId39"/>
    <p:sldId id="259" r:id="rId40"/>
  </p:sldIdLst>
  <p:sldSz cx="12192000" cy="6858000"/>
  <p:notesSz cx="6669088"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F5564"/>
    <a:srgbClr val="0077BC"/>
    <a:srgbClr val="D53878"/>
    <a:srgbClr val="008391"/>
    <a:srgbClr val="FBF2B4"/>
    <a:srgbClr val="F0CD50"/>
    <a:srgbClr val="4675B7"/>
    <a:srgbClr val="DBD1E6"/>
    <a:srgbClr val="D2D8DB"/>
    <a:srgbClr val="CBE2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43AC281-BB5E-4AD8-BDBA-F89574AF4BD6}" v="84" dt="2022-02-07T12:01:52.888"/>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86134" autoAdjust="0"/>
  </p:normalViewPr>
  <p:slideViewPr>
    <p:cSldViewPr snapToGrid="0">
      <p:cViewPr varScale="1">
        <p:scale>
          <a:sx n="66" d="100"/>
          <a:sy n="66" d="100"/>
        </p:scale>
        <p:origin x="592" y="36"/>
      </p:cViewPr>
      <p:guideLst/>
    </p:cSldViewPr>
  </p:slideViewPr>
  <p:outlineViewPr>
    <p:cViewPr>
      <p:scale>
        <a:sx n="33" d="100"/>
        <a:sy n="33" d="100"/>
      </p:scale>
      <p:origin x="0" y="0"/>
    </p:cViewPr>
  </p:outlineViewPr>
  <p:notesTextViewPr>
    <p:cViewPr>
      <p:scale>
        <a:sx n="150" d="100"/>
        <a:sy n="150" d="100"/>
      </p:scale>
      <p:origin x="0" y="0"/>
    </p:cViewPr>
  </p:notesTextViewPr>
  <p:notesViewPr>
    <p:cSldViewPr snapToGrid="0">
      <p:cViewPr varScale="1">
        <p:scale>
          <a:sx n="93" d="100"/>
          <a:sy n="93" d="100"/>
        </p:scale>
        <p:origin x="3624"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3" Type="http://schemas.openxmlformats.org/officeDocument/2006/relationships/customXml" Target="../customXml/item3.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handoutMaster" Target="handoutMasters/handoutMaster1.xml"/><Relationship Id="rId47" Type="http://schemas.microsoft.com/office/2015/10/relationships/revisionInfo" Target="revisionInfo.xml"/><Relationship Id="rId7" Type="http://schemas.openxmlformats.org/officeDocument/2006/relationships/slideMaster" Target="slideMasters/slideMaster4.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10" Type="http://schemas.openxmlformats.org/officeDocument/2006/relationships/slideMaster" Target="slideMasters/slideMaster7.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28D75527-1052-40CF-90A7-805EC4F7728D}"/>
              </a:ext>
            </a:extLst>
          </p:cNvPr>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lang="sv-SE"/>
          </a:p>
        </p:txBody>
      </p:sp>
      <p:sp>
        <p:nvSpPr>
          <p:cNvPr id="3" name="Platshållare för datum 2">
            <a:extLst>
              <a:ext uri="{FF2B5EF4-FFF2-40B4-BE49-F238E27FC236}">
                <a16:creationId xmlns:a16="http://schemas.microsoft.com/office/drawing/2014/main" id="{782182B2-420A-475A-83CF-72C9A1964B53}"/>
              </a:ext>
            </a:extLst>
          </p:cNvPr>
          <p:cNvSpPr>
            <a:spLocks noGrp="1"/>
          </p:cNvSpPr>
          <p:nvPr>
            <p:ph type="dt" sz="quarter" idx="1"/>
          </p:nvPr>
        </p:nvSpPr>
        <p:spPr>
          <a:xfrm>
            <a:off x="3777607" y="0"/>
            <a:ext cx="2889938" cy="498056"/>
          </a:xfrm>
          <a:prstGeom prst="rect">
            <a:avLst/>
          </a:prstGeom>
        </p:spPr>
        <p:txBody>
          <a:bodyPr vert="horz" lIns="91440" tIns="45720" rIns="91440" bIns="45720" rtlCol="0"/>
          <a:lstStyle>
            <a:lvl1pPr algn="r">
              <a:defRPr sz="1200"/>
            </a:lvl1pPr>
          </a:lstStyle>
          <a:p>
            <a:fld id="{191BB566-3845-4DC0-8CE2-DC15231A2062}" type="datetime1">
              <a:rPr lang="sv-SE" smtClean="0"/>
              <a:t>2025-01-03</a:t>
            </a:fld>
            <a:endParaRPr lang="sv-SE"/>
          </a:p>
        </p:txBody>
      </p:sp>
      <p:sp>
        <p:nvSpPr>
          <p:cNvPr id="4" name="Platshållare för sidfot 3">
            <a:extLst>
              <a:ext uri="{FF2B5EF4-FFF2-40B4-BE49-F238E27FC236}">
                <a16:creationId xmlns:a16="http://schemas.microsoft.com/office/drawing/2014/main" id="{3CFEBD13-AD79-4726-9C7A-9E5C531A1A58}"/>
              </a:ext>
            </a:extLst>
          </p:cNvPr>
          <p:cNvSpPr>
            <a:spLocks noGrp="1"/>
          </p:cNvSpPr>
          <p:nvPr>
            <p:ph type="ftr" sz="quarter" idx="2"/>
          </p:nvPr>
        </p:nvSpPr>
        <p:spPr>
          <a:xfrm>
            <a:off x="0" y="9428584"/>
            <a:ext cx="2889938" cy="498055"/>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a:extLst>
              <a:ext uri="{FF2B5EF4-FFF2-40B4-BE49-F238E27FC236}">
                <a16:creationId xmlns:a16="http://schemas.microsoft.com/office/drawing/2014/main" id="{F00A28DF-4169-4B51-B8D3-AA9A5D61235C}"/>
              </a:ext>
            </a:extLst>
          </p:cNvPr>
          <p:cNvSpPr>
            <a:spLocks noGrp="1"/>
          </p:cNvSpPr>
          <p:nvPr>
            <p:ph type="sldNum" sz="quarter" idx="3"/>
          </p:nvPr>
        </p:nvSpPr>
        <p:spPr>
          <a:xfrm>
            <a:off x="3777607" y="9428584"/>
            <a:ext cx="2889938" cy="498055"/>
          </a:xfrm>
          <a:prstGeom prst="rect">
            <a:avLst/>
          </a:prstGeom>
        </p:spPr>
        <p:txBody>
          <a:bodyPr vert="horz" lIns="91440" tIns="45720" rIns="91440" bIns="45720" rtlCol="0" anchor="b"/>
          <a:lstStyle>
            <a:lvl1pPr algn="r">
              <a:defRPr sz="1200"/>
            </a:lvl1pPr>
          </a:lstStyle>
          <a:p>
            <a:fld id="{789A0780-C7EB-45E8-96EB-66D0986C42C0}" type="slidenum">
              <a:rPr lang="sv-SE" smtClean="0"/>
              <a:t>‹#›</a:t>
            </a:fld>
            <a:endParaRPr lang="sv-SE"/>
          </a:p>
        </p:txBody>
      </p:sp>
    </p:spTree>
    <p:extLst>
      <p:ext uri="{BB962C8B-B14F-4D97-AF65-F5344CB8AC3E}">
        <p14:creationId xmlns:p14="http://schemas.microsoft.com/office/powerpoint/2010/main" val="810337014"/>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lang="sv-SE" dirty="0"/>
          </a:p>
        </p:txBody>
      </p:sp>
      <p:sp>
        <p:nvSpPr>
          <p:cNvPr id="3" name="Platshållare för datum 2"/>
          <p:cNvSpPr>
            <a:spLocks noGrp="1"/>
          </p:cNvSpPr>
          <p:nvPr>
            <p:ph type="dt" idx="1"/>
          </p:nvPr>
        </p:nvSpPr>
        <p:spPr>
          <a:xfrm>
            <a:off x="3777607" y="0"/>
            <a:ext cx="2889938" cy="498056"/>
          </a:xfrm>
          <a:prstGeom prst="rect">
            <a:avLst/>
          </a:prstGeom>
        </p:spPr>
        <p:txBody>
          <a:bodyPr vert="horz" lIns="91440" tIns="45720" rIns="91440" bIns="45720" rtlCol="0"/>
          <a:lstStyle>
            <a:lvl1pPr algn="r">
              <a:defRPr sz="1200"/>
            </a:lvl1pPr>
          </a:lstStyle>
          <a:p>
            <a:fld id="{F995FFDC-F934-4037-B505-500B08CD3B8C}" type="datetime1">
              <a:rPr lang="sv-SE" smtClean="0"/>
              <a:t>2025-01-03</a:t>
            </a:fld>
            <a:endParaRPr lang="sv-SE"/>
          </a:p>
        </p:txBody>
      </p:sp>
      <p:sp>
        <p:nvSpPr>
          <p:cNvPr id="4" name="Platshållare för bildobjekt 3"/>
          <p:cNvSpPr>
            <a:spLocks noGrp="1" noRot="1" noChangeAspect="1"/>
          </p:cNvSpPr>
          <p:nvPr>
            <p:ph type="sldImg" idx="2"/>
          </p:nvPr>
        </p:nvSpPr>
        <p:spPr>
          <a:xfrm>
            <a:off x="357188" y="1241425"/>
            <a:ext cx="5954712" cy="3349625"/>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66909" y="4777194"/>
            <a:ext cx="5335270" cy="3908614"/>
          </a:xfrm>
          <a:prstGeom prst="rect">
            <a:avLst/>
          </a:prstGeom>
        </p:spPr>
        <p:txBody>
          <a:bodyPr vert="horz" lIns="91440" tIns="45720" rIns="91440" bIns="45720" rtlCol="0"/>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6" name="Platshållare för sidfot 5"/>
          <p:cNvSpPr>
            <a:spLocks noGrp="1"/>
          </p:cNvSpPr>
          <p:nvPr>
            <p:ph type="ftr" sz="quarter" idx="4"/>
          </p:nvPr>
        </p:nvSpPr>
        <p:spPr>
          <a:xfrm>
            <a:off x="0" y="9428584"/>
            <a:ext cx="2889938" cy="498055"/>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777607" y="9428584"/>
            <a:ext cx="2889938" cy="498055"/>
          </a:xfrm>
          <a:prstGeom prst="rect">
            <a:avLst/>
          </a:prstGeom>
        </p:spPr>
        <p:txBody>
          <a:bodyPr vert="horz" lIns="91440" tIns="45720" rIns="91440" bIns="45720" rtlCol="0" anchor="b"/>
          <a:lstStyle>
            <a:lvl1pPr algn="r">
              <a:defRPr sz="1200"/>
            </a:lvl1pPr>
          </a:lstStyle>
          <a:p>
            <a:fld id="{4B1086EF-3011-429C-976B-61D9CA3A2B54}" type="slidenum">
              <a:rPr lang="sv-SE" smtClean="0"/>
              <a:t>‹#›</a:t>
            </a:fld>
            <a:endParaRPr lang="sv-SE"/>
          </a:p>
        </p:txBody>
      </p:sp>
    </p:spTree>
    <p:extLst>
      <p:ext uri="{BB962C8B-B14F-4D97-AF65-F5344CB8AC3E}">
        <p14:creationId xmlns:p14="http://schemas.microsoft.com/office/powerpoint/2010/main" val="2079586871"/>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intranat.goteborg.se/wps/myportal/int?uri=gbglnk:Intranat.styrandedokument&amp;dominoURL=http://www5.goteborg.se/prod/Stadsledningskontoret/LIS/Verksamhetshandbok/Forfattn.nsf/0/B5429813F33DB4E7C1258250004A0047?OpenDocument" TargetMode="External"/><Relationship Id="rId2" Type="http://schemas.openxmlformats.org/officeDocument/2006/relationships/slide" Target="../slides/slide5.xml"/><Relationship Id="rId1" Type="http://schemas.openxmlformats.org/officeDocument/2006/relationships/notesMaster" Target="../notesMasters/notesMaster1.xml"/><Relationship Id="rId6" Type="http://schemas.openxmlformats.org/officeDocument/2006/relationships/hyperlink" Target="https://intranat.goteborg.se/wps/myportal/int?uri=gbglnk:Intranat.styrandedokument&amp;dominoURL=http://www5.goteborg.se/prod/Stadsledningskontoret/LIS/Verksamhetshandbok/Forfattn.nsf/0/6EAB930B3EB07467C12584B70034CF97?OpenDocument" TargetMode="External"/><Relationship Id="rId5" Type="http://schemas.openxmlformats.org/officeDocument/2006/relationships/hyperlink" Target="https://intranat.goteborg.se/wps/myportal/int?uri=gbglnk:Intranat.styrandedokument&amp;dominoURL=http://www5.goteborg.se/prod/Stadsledningskontoret/LIS/Verksamhetshandbok/Forfattn.nsf/0/54F3C2E1BCE9E950C1257B7500325CEB?OpenDocument" TargetMode="External"/><Relationship Id="rId4" Type="http://schemas.openxmlformats.org/officeDocument/2006/relationships/hyperlink" Target="https://intranat.goteborg.se/wps/myportal/int?uri=gbglnk:Intranat.styrandedokument&amp;dominoURL=http://www5.goteborg.se/prod/Stadsledningskontoret/LIS/Verksamhetshandbok/Forfattn.nsf/0/E874D3CCD9243EB8C1258250004A276A?OpenDocument"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av.se/globalassets/filer/publikationer/broschyrer/kartlagg-riskerna-for-hot-och-vald-broschyr-adi553.pdf"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datum 3"/>
          <p:cNvSpPr>
            <a:spLocks noGrp="1"/>
          </p:cNvSpPr>
          <p:nvPr>
            <p:ph type="dt" idx="1"/>
          </p:nvPr>
        </p:nvSpPr>
        <p:spPr/>
        <p:txBody>
          <a:bodyPr/>
          <a:lstStyle/>
          <a:p>
            <a:fld id="{F995FFDC-F934-4037-B505-500B08CD3B8C}" type="datetime1">
              <a:rPr lang="sv-SE" smtClean="0"/>
              <a:t>2025-01-03</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1</a:t>
            </a:fld>
            <a:endParaRPr lang="sv-SE"/>
          </a:p>
        </p:txBody>
      </p:sp>
    </p:spTree>
    <p:extLst>
      <p:ext uri="{BB962C8B-B14F-4D97-AF65-F5344CB8AC3E}">
        <p14:creationId xmlns:p14="http://schemas.microsoft.com/office/powerpoint/2010/main" val="35292433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datum 3"/>
          <p:cNvSpPr>
            <a:spLocks noGrp="1"/>
          </p:cNvSpPr>
          <p:nvPr>
            <p:ph type="dt" idx="1"/>
          </p:nvPr>
        </p:nvSpPr>
        <p:spPr/>
        <p:txBody>
          <a:bodyPr/>
          <a:lstStyle/>
          <a:p>
            <a:fld id="{F995FFDC-F934-4037-B505-500B08CD3B8C}" type="datetime1">
              <a:rPr lang="sv-SE" smtClean="0"/>
              <a:t>2025-01-03</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10</a:t>
            </a:fld>
            <a:endParaRPr lang="sv-SE"/>
          </a:p>
        </p:txBody>
      </p:sp>
    </p:spTree>
    <p:extLst>
      <p:ext uri="{BB962C8B-B14F-4D97-AF65-F5344CB8AC3E}">
        <p14:creationId xmlns:p14="http://schemas.microsoft.com/office/powerpoint/2010/main" val="21108628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datum 3"/>
          <p:cNvSpPr>
            <a:spLocks noGrp="1"/>
          </p:cNvSpPr>
          <p:nvPr>
            <p:ph type="dt" idx="1"/>
          </p:nvPr>
        </p:nvSpPr>
        <p:spPr/>
        <p:txBody>
          <a:bodyPr/>
          <a:lstStyle/>
          <a:p>
            <a:fld id="{F995FFDC-F934-4037-B505-500B08CD3B8C}" type="datetime1">
              <a:rPr lang="sv-SE" smtClean="0"/>
              <a:t>2025-01-03</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11</a:t>
            </a:fld>
            <a:endParaRPr lang="sv-SE"/>
          </a:p>
        </p:txBody>
      </p:sp>
    </p:spTree>
    <p:extLst>
      <p:ext uri="{BB962C8B-B14F-4D97-AF65-F5344CB8AC3E}">
        <p14:creationId xmlns:p14="http://schemas.microsoft.com/office/powerpoint/2010/main" val="3524883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datum 3"/>
          <p:cNvSpPr>
            <a:spLocks noGrp="1"/>
          </p:cNvSpPr>
          <p:nvPr>
            <p:ph type="dt" idx="1"/>
          </p:nvPr>
        </p:nvSpPr>
        <p:spPr/>
        <p:txBody>
          <a:bodyPr/>
          <a:lstStyle/>
          <a:p>
            <a:fld id="{F995FFDC-F934-4037-B505-500B08CD3B8C}" type="datetime1">
              <a:rPr lang="sv-SE" smtClean="0"/>
              <a:t>2025-01-03</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12</a:t>
            </a:fld>
            <a:endParaRPr lang="sv-SE"/>
          </a:p>
        </p:txBody>
      </p:sp>
    </p:spTree>
    <p:extLst>
      <p:ext uri="{BB962C8B-B14F-4D97-AF65-F5344CB8AC3E}">
        <p14:creationId xmlns:p14="http://schemas.microsoft.com/office/powerpoint/2010/main" val="32368052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Denna figur har jag tagit från en presentation som hålls av Polisen. Jag tycker att den tydliggör hur viktigt det egna säkerhetsarbetet är för helheten. Utan en egen säkerhetsmedvetenhet och egna åtgärder blir många andra säkerhetshöjande åtgärder förgäves. Om den enskilde exponerar sig på ett sätt som gör att den är lätt att hitta spelar det ingen roll om polisen så flyttar en person till Antarktis. Det tar mycket tid att försöka ”gömma” en person och det raseras så lätt, exempelvis genom en knapptryckning i något forum på sociala medier eller genom ett telefonsamtal. Denna bild visar på ett ”</a:t>
            </a:r>
            <a:r>
              <a:rPr lang="sv-SE" dirty="0" err="1"/>
              <a:t>worst-case</a:t>
            </a:r>
            <a:r>
              <a:rPr lang="sv-SE" dirty="0"/>
              <a:t> scenario”. Det är ju långt ifrån alla gånger ett ärende behöver bli föremål för Polisens personsäkerhetsarbete, men bilden åskådliggör vikten av ens egen roll i det förebyggande säkerhetsarbetet på ett bra sätt.</a:t>
            </a:r>
          </a:p>
          <a:p>
            <a:endParaRPr lang="sv-SE" dirty="0"/>
          </a:p>
          <a:p>
            <a:r>
              <a:rPr lang="sv-SE" dirty="0"/>
              <a:t>Polisiära skyddsåtgärder</a:t>
            </a:r>
          </a:p>
          <a:p>
            <a:r>
              <a:rPr lang="sv-SE" dirty="0"/>
              <a:t>Lås, larm och andra säkerhetshöjande åtgärder</a:t>
            </a:r>
          </a:p>
          <a:p>
            <a:r>
              <a:rPr lang="sv-SE" dirty="0"/>
              <a:t>Det egna förebyggande säkerhetsarbetet är basen för allt personsäkerhetsarbete.</a:t>
            </a:r>
          </a:p>
          <a:p>
            <a:endParaRPr lang="sv-SE" dirty="0"/>
          </a:p>
          <a:p>
            <a:endParaRPr lang="sv-SE" dirty="0"/>
          </a:p>
          <a:p>
            <a:r>
              <a:rPr lang="sv-SE" dirty="0"/>
              <a:t>Figuren visar på att den enskildes förberedelser är basen för allt förebyggande säkerhetsarbete. Det för oss till nästa område i presentationen, att gå in på roller och ansvar. Vi börjar från basen, med den enskildes ansvar och roll.</a:t>
            </a:r>
          </a:p>
          <a:p>
            <a:endParaRPr lang="sv-SE" dirty="0"/>
          </a:p>
          <a:p>
            <a:endParaRPr lang="sv-SE" dirty="0"/>
          </a:p>
        </p:txBody>
      </p:sp>
      <p:sp>
        <p:nvSpPr>
          <p:cNvPr id="4" name="Platshållare för datum 3"/>
          <p:cNvSpPr>
            <a:spLocks noGrp="1"/>
          </p:cNvSpPr>
          <p:nvPr>
            <p:ph type="dt" idx="1"/>
          </p:nvPr>
        </p:nvSpPr>
        <p:spPr/>
        <p:txBody>
          <a:bodyPr/>
          <a:lstStyle/>
          <a:p>
            <a:fld id="{D350F6CE-9733-4955-B41E-5C08C1910E13}" type="datetime1">
              <a:rPr lang="sv-SE" smtClean="0"/>
              <a:t>2025-01-03</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13</a:t>
            </a:fld>
            <a:endParaRPr lang="sv-SE"/>
          </a:p>
        </p:txBody>
      </p:sp>
    </p:spTree>
    <p:extLst>
      <p:ext uri="{BB962C8B-B14F-4D97-AF65-F5344CB8AC3E}">
        <p14:creationId xmlns:p14="http://schemas.microsoft.com/office/powerpoint/2010/main" val="20025957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66909" y="4777194"/>
            <a:ext cx="5335270" cy="5149445"/>
          </a:xfrm>
        </p:spPr>
        <p:txBody>
          <a:bodyPr/>
          <a:lstStyle/>
          <a:p>
            <a:r>
              <a:rPr lang="sv-SE" sz="1000" dirty="0"/>
              <a:t>Ha en uppmärksamhet i vardagen, sund uppmärksamhet, utan att för den delen vara nojig. Gå inte ut från hemmet med mobilen i högsta hugg, utan ta dig tid att titta ut innan du i blindo går ut genom dörren, var uppmärksam på din omgivning när du är ute bland folk, notera folksamlingar, grupperingar, vad gör de här? Lita på magkänsla, tycker du något ser suspekt ut så välj att gå på andra sidan gatan. Var rör jag mig bäst beroende på tid på dygnet och hur rör jag mig?</a:t>
            </a:r>
          </a:p>
          <a:p>
            <a:endParaRPr lang="sv-SE" sz="1000" dirty="0"/>
          </a:p>
          <a:p>
            <a:r>
              <a:rPr lang="sv-SE" sz="1000" dirty="0"/>
              <a:t>Människor är i regel vanedjur, reflektera över dina vanor. OM någon skulle vilja kartlägga dig, är du lätt att kartlägga? Utmana dig själv och bryt vanor, kanske ta en annat färdsätt till jobbet, åk annan tid, variera väg till jobbet, parkera någon annanstans, tänk i alla fall tanken och reflektera över det som ett sätt att förbättra din egen säkerhet. Även om man kanske inte behöver ändra på något kan det vara bra av många anledningar att vidga sina vyer. Åker jag samma väg till en plats jämt kanske jag blir stressad när den vägen är avstängd och jag måste välja en annan väg helt plötsligt, eller min buss är inställd och jag inte har någon aning om vilka andra bussar som går till destinationen. Att reflektera över sina vanor är bra även om man förhoppningsvis aldrig hamnar i en situation då man är hotad.</a:t>
            </a:r>
          </a:p>
          <a:p>
            <a:endParaRPr lang="sv-SE" sz="1000" dirty="0"/>
          </a:p>
          <a:p>
            <a:r>
              <a:rPr lang="sv-SE" sz="1000" dirty="0"/>
              <a:t>Säkerhetshöjande åtgärder i bostaden kan vara bra att göra i förebyggande syfte av många anledningar. Det troligaste som kan hända är kanske att man blir utsatt för inbrott och då kan det vara bra att ha sett över t.ex. vad man har för typ av dörrar (säkerhetsdörr), andra ingångsvägar, typ altan/balkongdörrar, larm, hur är saker placerade, finns det stege tillgänglig vid fasaden, hur är vegetationen kring bostaden? Är det lätt att befinna sig vid huset osedd? Hur är det med belysning under dagens mörka timmar, har man sensorer (kan både vara bra och dåligt beroende på vilt, vind och vegetation i rörelser), var får man posten, bor man i lägenhet har man brevinkast i dörren, säkerhetsbrevlåda. Ännu bättre kan vara att ha brevlådan vid dörren, låst brevlåda. Man kan tänka på var man parkerar bilen. Har man garage kan det vara att föredra. Är man utsatt för något kan det vara bra att variera var man ställer bilen om man då inte har ett eget garage.</a:t>
            </a:r>
          </a:p>
          <a:p>
            <a:endParaRPr lang="sv-SE" sz="1000" dirty="0"/>
          </a:p>
          <a:p>
            <a:r>
              <a:rPr lang="sv-SE" sz="1000" dirty="0"/>
              <a:t>Ha en mental förberedelse för att olika saker kan hända. Inför olika saker kan man mentalt förbereda sig på vad det värsta är som kan hända och det troligaste i olika situationer. Titta efter alternativa utrymningsvägar i lokaler du besöker, brandsläckare etc.</a:t>
            </a:r>
          </a:p>
        </p:txBody>
      </p:sp>
      <p:sp>
        <p:nvSpPr>
          <p:cNvPr id="4" name="Platshållare för datum 3"/>
          <p:cNvSpPr>
            <a:spLocks noGrp="1"/>
          </p:cNvSpPr>
          <p:nvPr>
            <p:ph type="dt" idx="1"/>
          </p:nvPr>
        </p:nvSpPr>
        <p:spPr/>
        <p:txBody>
          <a:bodyPr/>
          <a:lstStyle/>
          <a:p>
            <a:fld id="{37DBA35B-1191-4174-B153-7DD1424FD990}" type="datetime1">
              <a:rPr lang="sv-SE" smtClean="0"/>
              <a:t>2025-01-03</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14</a:t>
            </a:fld>
            <a:endParaRPr lang="sv-SE"/>
          </a:p>
        </p:txBody>
      </p:sp>
    </p:spTree>
    <p:extLst>
      <p:ext uri="{BB962C8B-B14F-4D97-AF65-F5344CB8AC3E}">
        <p14:creationId xmlns:p14="http://schemas.microsoft.com/office/powerpoint/2010/main" val="33979859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66909" y="4777194"/>
            <a:ext cx="5335270" cy="4898666"/>
          </a:xfrm>
        </p:spPr>
        <p:txBody>
          <a:bodyPr/>
          <a:lstStyle/>
          <a:p>
            <a:r>
              <a:rPr lang="sv-SE" dirty="0"/>
              <a:t>Googla, kan vara bra att se i vilka sammanhang man förekommer.</a:t>
            </a:r>
          </a:p>
          <a:p>
            <a:endParaRPr lang="sv-SE" dirty="0"/>
          </a:p>
          <a:p>
            <a:r>
              <a:rPr lang="sv-SE" dirty="0"/>
              <a:t>Eniro, hitta, ta bort, </a:t>
            </a:r>
            <a:r>
              <a:rPr lang="sv-SE" dirty="0" err="1"/>
              <a:t>Ratsit</a:t>
            </a:r>
            <a:r>
              <a:rPr lang="sv-SE" dirty="0"/>
              <a:t> och andra kreditupplysningssajter går ej, då måste man ha skyddade personuppgifter.</a:t>
            </a:r>
          </a:p>
          <a:p>
            <a:endParaRPr lang="sv-SE" dirty="0"/>
          </a:p>
          <a:p>
            <a:r>
              <a:rPr lang="sv-SE" dirty="0"/>
              <a:t>Spärra obehörig adressändring görs för att förhindra att någon obehörig ändrar din adress. När spärren är aktiverad godkänns bara adressändringar som görs med e-legitimation i Skatteverkets e-tjänster. Detta minskar risken för att någon använder dina personuppgifter för bedrägerier och id-kapning.</a:t>
            </a:r>
          </a:p>
          <a:p>
            <a:endParaRPr lang="sv-SE" dirty="0"/>
          </a:p>
          <a:p>
            <a:r>
              <a:rPr lang="sv-SE" dirty="0"/>
              <a:t>Om man vill använda sociala medier, se över sekretessinställningar, vilka kan se dina inlägg, dina vänner etc. Var även tydlig inom familjen samt med vänner och bekanta om hur du vill att uppgifter om dig delas/visas och vice versa. Tänk på att behandla andra som du själv vill bli behandlad, språkbruk och ton. Checka inte in på platser du besöker om du inte vill avslöja din geografiska position, stäng av platstjänster på mobilen, lägg inte upp info om platser du vanemässigt besöker, kan lägga upp info om tillställningar du varit på i efterhand. Tänk på att det som lagts ut på Internet stannar på Internet. </a:t>
            </a:r>
          </a:p>
          <a:p>
            <a:endParaRPr lang="sv-SE" dirty="0"/>
          </a:p>
          <a:p>
            <a:r>
              <a:rPr lang="sv-SE" dirty="0"/>
              <a:t>Ha en avancerad inloggning till dina konton och byt ofta lösenord. Exempel på avancerad </a:t>
            </a:r>
            <a:r>
              <a:rPr lang="sv-SE" dirty="0" err="1"/>
              <a:t>inlogg</a:t>
            </a:r>
            <a:r>
              <a:rPr lang="sv-SE" dirty="0"/>
              <a:t> är </a:t>
            </a:r>
            <a:r>
              <a:rPr lang="sv-SE" dirty="0" err="1"/>
              <a:t>sk</a:t>
            </a:r>
            <a:r>
              <a:rPr lang="sv-SE" dirty="0"/>
              <a:t> tvåstegsautentisering där man måste ha lösenord och kod från mobil eller </a:t>
            </a:r>
            <a:r>
              <a:rPr lang="sv-SE" dirty="0" err="1"/>
              <a:t>koddosa</a:t>
            </a:r>
            <a:r>
              <a:rPr lang="sv-SE" dirty="0"/>
              <a:t> för att kunna logga in på konto. Man bör heller inte ha samma lösen för flera konton och inte ha för lätta lösenord.</a:t>
            </a:r>
          </a:p>
        </p:txBody>
      </p:sp>
      <p:sp>
        <p:nvSpPr>
          <p:cNvPr id="4" name="Platshållare för datum 3"/>
          <p:cNvSpPr>
            <a:spLocks noGrp="1"/>
          </p:cNvSpPr>
          <p:nvPr>
            <p:ph type="dt" idx="1"/>
          </p:nvPr>
        </p:nvSpPr>
        <p:spPr/>
        <p:txBody>
          <a:bodyPr/>
          <a:lstStyle/>
          <a:p>
            <a:fld id="{37DBA35B-1191-4174-B153-7DD1424FD990}" type="datetime1">
              <a:rPr lang="sv-SE" smtClean="0"/>
              <a:t>2025-01-03</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15</a:t>
            </a:fld>
            <a:endParaRPr lang="sv-SE"/>
          </a:p>
        </p:txBody>
      </p:sp>
    </p:spTree>
    <p:extLst>
      <p:ext uri="{BB962C8B-B14F-4D97-AF65-F5344CB8AC3E}">
        <p14:creationId xmlns:p14="http://schemas.microsoft.com/office/powerpoint/2010/main" val="28149931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66909" y="4777195"/>
            <a:ext cx="5335270" cy="4438905"/>
          </a:xfrm>
        </p:spPr>
        <p:txBody>
          <a:bodyPr/>
          <a:lstStyle/>
          <a:p>
            <a:r>
              <a:rPr lang="sv-SE" dirty="0"/>
              <a:t>Både på arbetsplatsen och i lokaler där man har regelbundna möten bör man ha kännedom om utrymningsvägar, brandsläckare, annan skyddsutrustning. Vid brandlarm, vad gäller då? Finns det någon återsamlingsplats eller ska man spridas vind för våg. Vilka rutiner gäller vid besök i verksamhetens lokaler.</a:t>
            </a:r>
          </a:p>
          <a:p>
            <a:endParaRPr lang="sv-SE" dirty="0"/>
          </a:p>
          <a:p>
            <a:r>
              <a:rPr lang="sv-SE" dirty="0"/>
              <a:t>Vad har min arbetsgivare för ansvar, vad har jag själv för ansvar om något händer? Jag ska skriva en Lisa, min chef ska i samråd med mig göra en polisanmälan, chefen ska regelbundet följa upp mitt mående…</a:t>
            </a:r>
          </a:p>
          <a:p>
            <a:endParaRPr lang="sv-SE" dirty="0"/>
          </a:p>
          <a:p>
            <a:r>
              <a:rPr lang="sv-SE" dirty="0"/>
              <a:t>Vid besök, speciellt för personer som arbetar direkt mot medborgarna, får man värdera riskerna med ett sådant möte. Ska ett tufft besked levereras, kanske inte vara ensam/informera andra om besöket, placering i rummet, tecken om man behöver hjälp.</a:t>
            </a:r>
          </a:p>
          <a:p>
            <a:endParaRPr lang="sv-SE" dirty="0"/>
          </a:p>
          <a:p>
            <a:r>
              <a:rPr lang="sv-SE" dirty="0"/>
              <a:t>Hot/våld, otillåten påverkan bör vara frågor som ingår som en naturlig del av det systematiska arbetsmiljöarbetet på arbetsplatsen och vara något som diskuteras. Arbetstagare kan lära och styrkas av varandra och bidra till en kultur som inte tolererar hot och våld. Nya medarbetare ska introduceras, rutinerna ska ses över regelbundet och revideras </a:t>
            </a:r>
            <a:r>
              <a:rPr lang="sv-SE"/>
              <a:t>vid behov.</a:t>
            </a:r>
            <a:endParaRPr lang="sv-SE" dirty="0"/>
          </a:p>
          <a:p>
            <a:endParaRPr lang="sv-SE" dirty="0"/>
          </a:p>
          <a:p>
            <a:r>
              <a:rPr lang="sv-SE" dirty="0"/>
              <a:t>Som man övar agerar man. I en stressad situation är det lättare att man gör rätt om man har övat, muskelminne, mental förberedelse=trygghet.</a:t>
            </a:r>
          </a:p>
          <a:p>
            <a:endParaRPr lang="sv-SE" dirty="0"/>
          </a:p>
        </p:txBody>
      </p:sp>
      <p:sp>
        <p:nvSpPr>
          <p:cNvPr id="4" name="Platshållare för datum 3"/>
          <p:cNvSpPr>
            <a:spLocks noGrp="1"/>
          </p:cNvSpPr>
          <p:nvPr>
            <p:ph type="dt" idx="1"/>
          </p:nvPr>
        </p:nvSpPr>
        <p:spPr/>
        <p:txBody>
          <a:bodyPr/>
          <a:lstStyle/>
          <a:p>
            <a:fld id="{37DBA35B-1191-4174-B153-7DD1424FD990}" type="datetime1">
              <a:rPr lang="sv-SE" smtClean="0"/>
              <a:t>2025-01-03</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16</a:t>
            </a:fld>
            <a:endParaRPr lang="sv-SE"/>
          </a:p>
        </p:txBody>
      </p:sp>
    </p:spTree>
    <p:extLst>
      <p:ext uri="{BB962C8B-B14F-4D97-AF65-F5344CB8AC3E}">
        <p14:creationId xmlns:p14="http://schemas.microsoft.com/office/powerpoint/2010/main" val="27929932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800" dirty="0">
                <a:effectLst/>
                <a:latin typeface="Calibri" panose="020F0502020204030204" pitchFamily="34" charset="0"/>
              </a:rPr>
              <a:t>Det finns många omständigheter gör att man reagerar starkt, och målet är att lugna. </a:t>
            </a:r>
          </a:p>
          <a:p>
            <a:pPr marL="0" marR="0">
              <a:spcBef>
                <a:spcPts val="0"/>
              </a:spcBef>
              <a:spcAft>
                <a:spcPts val="0"/>
              </a:spcAft>
            </a:pPr>
            <a:r>
              <a:rPr lang="sv-SE" sz="1800" dirty="0">
                <a:effectLst/>
                <a:latin typeface="Calibri" panose="020F0502020204030204" pitchFamily="34" charset="0"/>
              </a:rPr>
              <a:t>Våra marginaler krymper och vi reagerar starkare om vi ex. sovit dåligt, är stressad, har oro m.m.</a:t>
            </a:r>
          </a:p>
          <a:p>
            <a:pPr marL="0" marR="0">
              <a:spcBef>
                <a:spcPts val="0"/>
              </a:spcBef>
              <a:spcAft>
                <a:spcPts val="0"/>
              </a:spcAft>
            </a:pPr>
            <a:endParaRPr lang="sv-SE" sz="1800" dirty="0">
              <a:effectLst/>
              <a:latin typeface="Calibri" panose="020F0502020204030204" pitchFamily="34" charset="0"/>
            </a:endParaRPr>
          </a:p>
          <a:p>
            <a:pPr marL="0" marR="0">
              <a:spcBef>
                <a:spcPts val="0"/>
              </a:spcBef>
              <a:spcAft>
                <a:spcPts val="0"/>
              </a:spcAft>
            </a:pPr>
            <a:r>
              <a:rPr lang="sv-SE" sz="1800" dirty="0">
                <a:effectLst/>
                <a:latin typeface="Calibri" panose="020F0502020204030204" pitchFamily="34" charset="0"/>
              </a:rPr>
              <a:t>Upplever sig som trängd/inte ser någon lösning = ingen stans att fly så går vi till angrepp. </a:t>
            </a:r>
          </a:p>
          <a:p>
            <a:pPr marL="0" marR="0">
              <a:spcBef>
                <a:spcPts val="0"/>
              </a:spcBef>
              <a:spcAft>
                <a:spcPts val="0"/>
              </a:spcAft>
            </a:pPr>
            <a:r>
              <a:rPr lang="sv-SE" sz="1800" dirty="0">
                <a:effectLst/>
                <a:latin typeface="Calibri" panose="020F0502020204030204" pitchFamily="34" charset="0"/>
              </a:rPr>
              <a:t>Då kan vi som förklara möjligheter som finns och då kan man uppleva </a:t>
            </a:r>
            <a:r>
              <a:rPr lang="sv-SE" sz="1800" dirty="0" err="1">
                <a:effectLst/>
                <a:latin typeface="Calibri" panose="020F0502020204030204" pitchFamily="34" charset="0"/>
              </a:rPr>
              <a:t>uppleva</a:t>
            </a:r>
            <a:r>
              <a:rPr lang="sv-SE" sz="1800" dirty="0">
                <a:effectLst/>
                <a:latin typeface="Calibri" panose="020F0502020204030204" pitchFamily="34" charset="0"/>
              </a:rPr>
              <a:t> kontroll!</a:t>
            </a:r>
          </a:p>
          <a:p>
            <a:pPr marL="0" marR="0">
              <a:spcBef>
                <a:spcPts val="0"/>
              </a:spcBef>
              <a:spcAft>
                <a:spcPts val="0"/>
              </a:spcAft>
            </a:pPr>
            <a:endParaRPr lang="sv-SE" sz="1800" dirty="0">
              <a:effectLst/>
              <a:latin typeface="Calibri" panose="020F0502020204030204" pitchFamily="34" charset="0"/>
            </a:endParaRPr>
          </a:p>
          <a:p>
            <a:pPr marL="0" marR="0">
              <a:spcBef>
                <a:spcPts val="0"/>
              </a:spcBef>
              <a:spcAft>
                <a:spcPts val="0"/>
              </a:spcAft>
            </a:pPr>
            <a:r>
              <a:rPr lang="sv-SE" sz="1800" dirty="0">
                <a:effectLst/>
                <a:latin typeface="Calibri" panose="020F0502020204030204" pitchFamily="34" charset="0"/>
              </a:rPr>
              <a:t>Tips på att göra i svåra samtal: </a:t>
            </a:r>
          </a:p>
          <a:p>
            <a:pPr marL="342900" rtl="0" fontAlgn="ctr">
              <a:spcBef>
                <a:spcPts val="0"/>
              </a:spcBef>
              <a:spcAft>
                <a:spcPts val="0"/>
              </a:spcAft>
              <a:buFont typeface="+mj-lt"/>
              <a:buAutoNum type="arabicPeriod"/>
            </a:pPr>
            <a:r>
              <a:rPr lang="sv-SE" sz="1800" b="0" i="0" dirty="0">
                <a:effectLst/>
                <a:latin typeface="Calibri" panose="020F0502020204030204" pitchFamily="34" charset="0"/>
              </a:rPr>
              <a:t>Avvakta och få betänketid. </a:t>
            </a:r>
          </a:p>
          <a:p>
            <a:pPr marL="342900" rtl="0" fontAlgn="ctr">
              <a:spcBef>
                <a:spcPts val="0"/>
              </a:spcBef>
              <a:spcAft>
                <a:spcPts val="0"/>
              </a:spcAft>
              <a:buFont typeface="+mj-lt"/>
              <a:buAutoNum type="arabicPeriod"/>
            </a:pPr>
            <a:r>
              <a:rPr lang="sv-SE" sz="1800" b="0" i="0" dirty="0">
                <a:effectLst/>
                <a:latin typeface="Calibri" panose="020F0502020204030204" pitchFamily="34" charset="0"/>
              </a:rPr>
              <a:t>Lyssna är tecken på respekt! Förstå frustration och bakomliggande orsaker. </a:t>
            </a:r>
            <a:r>
              <a:rPr lang="sv-SE" sz="1800" b="0" i="0" dirty="0">
                <a:effectLst/>
                <a:highlight>
                  <a:srgbClr val="FFFF00"/>
                </a:highlight>
                <a:latin typeface="Calibri" panose="020F0502020204030204" pitchFamily="34" charset="0"/>
              </a:rPr>
              <a:t>Lyssna är nyckelfärdigheter i krishantering. </a:t>
            </a:r>
            <a:endParaRPr lang="sv-SE" sz="1800" b="0" i="0" dirty="0">
              <a:effectLst/>
              <a:latin typeface="Calibri" panose="020F0502020204030204" pitchFamily="34" charset="0"/>
            </a:endParaRPr>
          </a:p>
          <a:p>
            <a:pPr marL="342900" marR="0">
              <a:spcBef>
                <a:spcPts val="0"/>
              </a:spcBef>
              <a:spcAft>
                <a:spcPts val="0"/>
              </a:spcAft>
            </a:pPr>
            <a:r>
              <a:rPr lang="sv-SE" sz="1800" dirty="0">
                <a:effectLst/>
                <a:latin typeface="Calibri" panose="020F0502020204030204" pitchFamily="34" charset="0"/>
              </a:rPr>
              <a:t>Få mer info innan vi går till lösningar och värdera risk.  När man pratar så avleder det oftast från våld! Håll igång samtalet vi vinner tid och man lugnar/ändrar stämningsläge. Bygger förtroende. Ex. personen säger istället "Jag hatar Göteborgs Stad men du verkar schyst". </a:t>
            </a:r>
          </a:p>
          <a:p>
            <a:pPr marL="0" marR="0">
              <a:spcBef>
                <a:spcPts val="0"/>
              </a:spcBef>
              <a:spcAft>
                <a:spcPts val="0"/>
              </a:spcAft>
            </a:pPr>
            <a:endParaRPr lang="sv-SE" sz="1800" dirty="0">
              <a:effectLst/>
              <a:latin typeface="Calibri" panose="020F0502020204030204" pitchFamily="34" charset="0"/>
            </a:endParaRPr>
          </a:p>
          <a:p>
            <a:pPr marL="0" marR="0">
              <a:spcBef>
                <a:spcPts val="0"/>
              </a:spcBef>
              <a:spcAft>
                <a:spcPts val="0"/>
              </a:spcAft>
            </a:pPr>
            <a:endParaRPr lang="sv-SE" sz="1800" dirty="0">
              <a:effectLst/>
              <a:latin typeface="Calibri" panose="020F0502020204030204" pitchFamily="34" charset="0"/>
            </a:endParaRPr>
          </a:p>
          <a:p>
            <a:endParaRPr lang="sv-SE" sz="1800" dirty="0">
              <a:effectLst/>
              <a:latin typeface="Calibri" panose="020F0502020204030204" pitchFamily="34" charset="0"/>
            </a:endParaRPr>
          </a:p>
        </p:txBody>
      </p:sp>
      <p:sp>
        <p:nvSpPr>
          <p:cNvPr id="4" name="Platshållare för datum 3"/>
          <p:cNvSpPr>
            <a:spLocks noGrp="1"/>
          </p:cNvSpPr>
          <p:nvPr>
            <p:ph type="dt" idx="1"/>
          </p:nvPr>
        </p:nvSpPr>
        <p:spPr/>
        <p:txBody>
          <a:bodyPr/>
          <a:lstStyle/>
          <a:p>
            <a:fld id="{F995FFDC-F934-4037-B505-500B08CD3B8C}" type="datetime1">
              <a:rPr lang="sv-SE" smtClean="0"/>
              <a:t>2025-01-03</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17</a:t>
            </a:fld>
            <a:endParaRPr lang="sv-SE"/>
          </a:p>
        </p:txBody>
      </p:sp>
    </p:spTree>
    <p:extLst>
      <p:ext uri="{BB962C8B-B14F-4D97-AF65-F5344CB8AC3E}">
        <p14:creationId xmlns:p14="http://schemas.microsoft.com/office/powerpoint/2010/main" val="28986662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87630" algn="just"/>
            <a:endParaRPr lang="sv-SE" sz="1800" dirty="0">
              <a:effectLst/>
              <a:latin typeface="Arial" panose="020B0604020202020204" pitchFamily="34" charset="0"/>
              <a:ea typeface="Arial" panose="020B0604020202020204" pitchFamily="34" charset="0"/>
            </a:endParaRPr>
          </a:p>
        </p:txBody>
      </p:sp>
      <p:sp>
        <p:nvSpPr>
          <p:cNvPr id="4" name="Platshållare för datum 3"/>
          <p:cNvSpPr>
            <a:spLocks noGrp="1"/>
          </p:cNvSpPr>
          <p:nvPr>
            <p:ph type="dt" idx="1"/>
          </p:nvPr>
        </p:nvSpPr>
        <p:spPr/>
        <p:txBody>
          <a:bodyPr/>
          <a:lstStyle/>
          <a:p>
            <a:fld id="{F995FFDC-F934-4037-B505-500B08CD3B8C}" type="datetime1">
              <a:rPr lang="sv-SE" smtClean="0"/>
              <a:t>2025-01-03</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18</a:t>
            </a:fld>
            <a:endParaRPr lang="sv-SE"/>
          </a:p>
        </p:txBody>
      </p:sp>
    </p:spTree>
    <p:extLst>
      <p:ext uri="{BB962C8B-B14F-4D97-AF65-F5344CB8AC3E}">
        <p14:creationId xmlns:p14="http://schemas.microsoft.com/office/powerpoint/2010/main" val="28623389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rtl="0">
              <a:buFont typeface="Arial" panose="020B0604020202020204" pitchFamily="34" charset="0"/>
              <a:buNone/>
            </a:pPr>
            <a:r>
              <a:rPr lang="sv-SE" i="1" dirty="0"/>
              <a:t>Vid situationer då medarbetare utsätts för hot och/eller våld i tjänsten är utgångspunkten alltid att en polisanmälan ska göras. Polisanmälan ska göras skyndsamt, då utredningsläget är mest fördelaktigt om Polisen får kännedom om brottet i ett så tidigt skede som möjligt. Om situationen är akut kontaktas Polisen via nödnummer 112. I icke akut läge görs en polisanmälan via 114 14, på en polisstation, genom lokalt upprättad kontakt (till exempel med kommun- eller områdespolis) eller via ”Polisanmälan – Blankett brottsutsatt medarbetare” som kan skickas via e-post till Polisen på adress: registrator.vast@polisen.se. </a:t>
            </a:r>
          </a:p>
          <a:p>
            <a:pPr marL="0" indent="0" rtl="0">
              <a:buFont typeface="Arial" panose="020B0604020202020204" pitchFamily="34" charset="0"/>
              <a:buNone/>
            </a:pPr>
            <a:endParaRPr lang="sv-SE" sz="1200" b="0" i="1" u="none" strike="noStrike" kern="1200" dirty="0">
              <a:solidFill>
                <a:schemeClr val="tx1"/>
              </a:solidFill>
              <a:effectLst/>
              <a:latin typeface="+mn-lt"/>
              <a:ea typeface="+mn-ea"/>
              <a:cs typeface="+mn-cs"/>
            </a:endParaRPr>
          </a:p>
          <a:p>
            <a:pPr marL="0" indent="0" rtl="0">
              <a:buFont typeface="Arial" panose="020B0604020202020204" pitchFamily="34" charset="0"/>
              <a:buNone/>
            </a:pPr>
            <a:r>
              <a:rPr lang="sv-SE" i="1" dirty="0"/>
              <a:t>När en medarbetare blir utsatt för brott i tjänsten betraktas händelsen som ett brott mot verksamheten. Närmaste chef gör polisanmälan tillsammans med den brottsutsatte medarbetaren</a:t>
            </a:r>
            <a:r>
              <a:rPr lang="sv-SE" sz="1200" b="0" i="1" u="none" strike="noStrike" kern="1200" dirty="0">
                <a:solidFill>
                  <a:schemeClr val="tx1"/>
                </a:solidFill>
                <a:effectLst/>
                <a:latin typeface="+mn-lt"/>
                <a:ea typeface="+mn-ea"/>
                <a:cs typeface="+mn-cs"/>
              </a:rPr>
              <a:t>. </a:t>
            </a:r>
            <a:r>
              <a:rPr lang="sv-SE" i="1" dirty="0"/>
              <a:t>I polisanmälan står förvaltningen eller bolaget som anmälare</a:t>
            </a:r>
            <a:r>
              <a:rPr lang="sv-SE" sz="1200" b="0" i="1" u="none" strike="noStrike" kern="1200" dirty="0">
                <a:solidFill>
                  <a:schemeClr val="tx1"/>
                </a:solidFill>
                <a:effectLst/>
                <a:latin typeface="+mn-lt"/>
                <a:ea typeface="+mn-ea"/>
                <a:cs typeface="+mn-cs"/>
              </a:rPr>
              <a:t> och </a:t>
            </a:r>
            <a:r>
              <a:rPr lang="sv-SE" i="1" dirty="0"/>
              <a:t>medarbetaren som är brottsutsatt står som målsägande i polisanmälan.</a:t>
            </a:r>
          </a:p>
          <a:p>
            <a:pPr marL="0" indent="0" rtl="0">
              <a:buFont typeface="Arial" panose="020B0604020202020204" pitchFamily="34" charset="0"/>
              <a:buNone/>
            </a:pPr>
            <a:endParaRPr lang="sv-SE" sz="1200" b="0" i="1" u="none" strike="noStrike" kern="1200" dirty="0">
              <a:solidFill>
                <a:schemeClr val="tx1"/>
              </a:solidFill>
              <a:effectLst/>
              <a:latin typeface="+mn-lt"/>
              <a:ea typeface="+mn-ea"/>
              <a:cs typeface="+mn-cs"/>
            </a:endParaRPr>
          </a:p>
          <a:p>
            <a:pPr marL="0" indent="0" rtl="0">
              <a:buFont typeface="Arial" panose="020B0604020202020204" pitchFamily="34" charset="0"/>
              <a:buNone/>
            </a:pPr>
            <a:r>
              <a:rPr lang="sv-SE" i="1" dirty="0"/>
              <a:t>Så länge en förundersökning (brottsutredning) pågår råder förundersökningssekretess i ärendet. Det innebär att uppgifterna i förundersökningen inte lämnas ut, eftersom detta skulle kunna skada utredningen. </a:t>
            </a:r>
          </a:p>
          <a:p>
            <a:pPr marL="0" indent="0" rtl="0">
              <a:buFont typeface="Arial" panose="020B0604020202020204" pitchFamily="34" charset="0"/>
              <a:buNone/>
            </a:pPr>
            <a:endParaRPr lang="sv-SE" sz="1200" b="0" i="1" u="none" strike="noStrike" kern="1200" dirty="0">
              <a:solidFill>
                <a:schemeClr val="tx1"/>
              </a:solidFill>
              <a:effectLst/>
              <a:latin typeface="+mn-lt"/>
              <a:ea typeface="+mn-ea"/>
              <a:cs typeface="+mn-cs"/>
            </a:endParaRPr>
          </a:p>
          <a:p>
            <a:pPr marL="0" indent="0" rtl="0">
              <a:buFont typeface="Arial" panose="020B0604020202020204" pitchFamily="34" charset="0"/>
              <a:buNone/>
            </a:pPr>
            <a:r>
              <a:rPr lang="sv-SE" i="1" dirty="0"/>
              <a:t>Förutom att en pågående förundersökning skyddas av förundersökningssekretess kan även Polisen under vissa förutsättningar åtkomstskydda polisanmälan för att öka sekretessen ytterligare kring den. Åtkomstskyddet innebär kortfattat att antalet personer inom Polisen som har tillgång till ärendet begränsas. Det är den som leder förundersökningen inom Polisen som fattar beslut om att ett ärende ska </a:t>
            </a:r>
            <a:r>
              <a:rPr lang="sv-SE" i="1" dirty="0" err="1"/>
              <a:t>åtkomstskyddas</a:t>
            </a:r>
            <a:r>
              <a:rPr lang="sv-SE" i="1" dirty="0"/>
              <a:t>. Beslutet grundas på ärendets karaktär och kan läggas i ärenden som bedöms som särskilt känsliga. Det hör inte till vanligheterna att den som anmäler en händelse begär åtkomstskydd, men om anmälaren anser att det finns anledning att skydda uppgifterna i anmälan särskilt, kan denne lyfta frågan med åtkomstskydd när polisanmälan görs. </a:t>
            </a:r>
            <a:endParaRPr lang="sv-SE" sz="1200" b="0" i="1" u="none" strike="noStrike" kern="1200" dirty="0">
              <a:solidFill>
                <a:schemeClr val="tx1"/>
              </a:solidFill>
              <a:effectLst/>
              <a:latin typeface="+mn-lt"/>
              <a:ea typeface="+mn-ea"/>
              <a:cs typeface="+mn-cs"/>
            </a:endParaRPr>
          </a:p>
          <a:p>
            <a:endParaRPr lang="sv-SE" sz="1200" b="0" i="0" u="none" strike="noStrike" kern="1200" dirty="0">
              <a:solidFill>
                <a:schemeClr val="tx1"/>
              </a:solidFill>
              <a:effectLst/>
              <a:latin typeface="+mn-lt"/>
              <a:ea typeface="+mn-ea"/>
              <a:cs typeface="+mn-cs"/>
            </a:endParaRPr>
          </a:p>
          <a:p>
            <a:r>
              <a:rPr lang="sv-SE" sz="1200" b="1" i="0" u="none" strike="noStrike" kern="1200" dirty="0">
                <a:solidFill>
                  <a:schemeClr val="accent2"/>
                </a:solidFill>
                <a:effectLst/>
                <a:highlight>
                  <a:srgbClr val="FFFF00"/>
                </a:highlight>
                <a:latin typeface="+mn-lt"/>
                <a:ea typeface="+mn-ea"/>
                <a:cs typeface="+mn-cs"/>
              </a:rPr>
              <a:t>Polisanmälan av brott som har koppling till arbetsplatsen kan ske om det finns faktaunderlag som utvisar att det kan röra sig om brottslig handling.</a:t>
            </a:r>
          </a:p>
          <a:p>
            <a:r>
              <a:rPr lang="sv-SE" sz="1200" b="1" i="0" u="none" strike="noStrike" kern="1200" dirty="0">
                <a:solidFill>
                  <a:schemeClr val="accent2"/>
                </a:solidFill>
                <a:effectLst/>
                <a:highlight>
                  <a:srgbClr val="FFFF00"/>
                </a:highlight>
                <a:latin typeface="+mn-lt"/>
                <a:ea typeface="+mn-ea"/>
                <a:cs typeface="+mn-cs"/>
              </a:rPr>
              <a:t>Det kan därmed bli aktuellt för arbetsgivaren att polisanmäla. Chefen kan göra polisanmälan, men om åtal väcks är det den drabbade personen som står som målsägande. Den utsatta medarbetaren behöver därför alltid tillfrågas inför arbetsgivarens polisanmälan.</a:t>
            </a:r>
          </a:p>
          <a:p>
            <a:r>
              <a:rPr lang="sv-SE" sz="1200" b="1" i="0" u="none" strike="noStrike" kern="1200" dirty="0">
                <a:solidFill>
                  <a:schemeClr val="accent2"/>
                </a:solidFill>
                <a:effectLst/>
                <a:highlight>
                  <a:srgbClr val="FFFF00"/>
                </a:highlight>
                <a:latin typeface="+mn-lt"/>
                <a:ea typeface="+mn-ea"/>
                <a:cs typeface="+mn-cs"/>
              </a:rPr>
              <a:t>Arbetsgivaren har inte någon laglig skyldighet att göra en egen polisanmälan</a:t>
            </a:r>
          </a:p>
          <a:p>
            <a:endParaRPr lang="sv-SE" sz="1200" b="1" i="0" u="none" strike="noStrike" kern="1200" dirty="0">
              <a:solidFill>
                <a:srgbClr val="FF0000"/>
              </a:solidFill>
              <a:effectLst/>
              <a:highlight>
                <a:srgbClr val="FFFF00"/>
              </a:highlight>
              <a:latin typeface="+mn-lt"/>
              <a:ea typeface="+mn-ea"/>
              <a:cs typeface="+mn-cs"/>
            </a:endParaRPr>
          </a:p>
          <a:p>
            <a:r>
              <a:rPr lang="sv-SE" sz="1200" b="1" i="0" u="none" strike="noStrike" kern="1200" dirty="0">
                <a:solidFill>
                  <a:schemeClr val="tx2"/>
                </a:solidFill>
                <a:effectLst/>
                <a:highlight>
                  <a:srgbClr val="FFFF00"/>
                </a:highlight>
                <a:latin typeface="+mn-lt"/>
                <a:ea typeface="+mn-ea"/>
                <a:cs typeface="+mn-cs"/>
              </a:rPr>
              <a:t>Som utgångspunkt är det den som är utsatt för brottet (målsäganden) som polisanmäler. Om istället arbetsgivaren polisanmäler förutsätter det att den medarbetare som utsatts för brottet är beredd att medverka i polisens förundersökning.</a:t>
            </a:r>
          </a:p>
          <a:p>
            <a:endParaRPr lang="sv-SE" sz="1200" b="1"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Åtkomstskydd - </a:t>
            </a:r>
            <a:r>
              <a:rPr lang="sv-SE" sz="1200" b="1" i="0" u="none" strike="noStrike" kern="1200" dirty="0">
                <a:solidFill>
                  <a:schemeClr val="tx1"/>
                </a:solidFill>
                <a:effectLst/>
                <a:latin typeface="+mn-lt"/>
                <a:ea typeface="+mn-ea"/>
                <a:cs typeface="+mn-cs"/>
              </a:rPr>
              <a:t>Begär alltid att anmälan blir åtkomstskyddad. Åtkomstskyddet innebär att sekretessen kring ärendet ökar och på så sätt avgränsas vilka som kan ta del av anmälan. Det är förundersökningsledaren som i slutänden avgör om åtkomstskyddet beviljas.</a:t>
            </a:r>
            <a:endParaRPr lang="sv-SE" b="1" dirty="0"/>
          </a:p>
          <a:p>
            <a:endParaRPr lang="sv-SE" sz="1200" b="0" i="0" u="none" strike="noStrike" kern="1200" dirty="0">
              <a:solidFill>
                <a:schemeClr val="tx1"/>
              </a:solidFill>
              <a:effectLst/>
              <a:latin typeface="+mn-lt"/>
              <a:ea typeface="+mn-ea"/>
              <a:cs typeface="+mn-cs"/>
            </a:endParaRPr>
          </a:p>
          <a:p>
            <a:endParaRPr lang="sv-SE" dirty="0"/>
          </a:p>
          <a:p>
            <a:endParaRPr lang="sv-SE" b="1" dirty="0">
              <a:solidFill>
                <a:srgbClr val="FF0000"/>
              </a:solidFill>
            </a:endParaRPr>
          </a:p>
        </p:txBody>
      </p:sp>
      <p:sp>
        <p:nvSpPr>
          <p:cNvPr id="4" name="Platshållare för datum 3"/>
          <p:cNvSpPr>
            <a:spLocks noGrp="1"/>
          </p:cNvSpPr>
          <p:nvPr>
            <p:ph type="dt" idx="1"/>
          </p:nvPr>
        </p:nvSpPr>
        <p:spPr/>
        <p:txBody>
          <a:bodyPr/>
          <a:lstStyle/>
          <a:p>
            <a:fld id="{F995FFDC-F934-4037-B505-500B08CD3B8C}" type="datetime1">
              <a:rPr lang="sv-SE" smtClean="0"/>
              <a:t>2025-01-03</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19</a:t>
            </a:fld>
            <a:endParaRPr lang="sv-SE"/>
          </a:p>
        </p:txBody>
      </p:sp>
    </p:spTree>
    <p:extLst>
      <p:ext uri="{BB962C8B-B14F-4D97-AF65-F5344CB8AC3E}">
        <p14:creationId xmlns:p14="http://schemas.microsoft.com/office/powerpoint/2010/main" val="7901676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datum 3"/>
          <p:cNvSpPr>
            <a:spLocks noGrp="1"/>
          </p:cNvSpPr>
          <p:nvPr>
            <p:ph type="dt" idx="1"/>
          </p:nvPr>
        </p:nvSpPr>
        <p:spPr/>
        <p:txBody>
          <a:bodyPr/>
          <a:lstStyle/>
          <a:p>
            <a:fld id="{F995FFDC-F934-4037-B505-500B08CD3B8C}" type="datetime1">
              <a:rPr lang="sv-SE" smtClean="0"/>
              <a:t>2025-01-03</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2</a:t>
            </a:fld>
            <a:endParaRPr lang="sv-SE"/>
          </a:p>
        </p:txBody>
      </p:sp>
    </p:spTree>
    <p:extLst>
      <p:ext uri="{BB962C8B-B14F-4D97-AF65-F5344CB8AC3E}">
        <p14:creationId xmlns:p14="http://schemas.microsoft.com/office/powerpoint/2010/main" val="35962412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lvl="0" indent="0">
              <a:lnSpc>
                <a:spcPct val="115000"/>
              </a:lnSpc>
              <a:buFont typeface="Symbol" panose="05050102010706020507" pitchFamily="18" charset="2"/>
              <a:buNone/>
            </a:pPr>
            <a:r>
              <a:rPr lang="sv-SE" dirty="0" err="1"/>
              <a:t>Kunskapcentrum</a:t>
            </a:r>
            <a:r>
              <a:rPr lang="sv-SE" dirty="0"/>
              <a:t> mot organiserad brottslighet- </a:t>
            </a:r>
            <a:r>
              <a:rPr lang="sv-SE" sz="1800" dirty="0">
                <a:effectLst/>
                <a:latin typeface="Times New Roman" panose="02020603050405020304" pitchFamily="18" charset="0"/>
                <a:ea typeface="Times New Roman" panose="02020603050405020304" pitchFamily="18" charset="0"/>
                <a:cs typeface="Times New Roman" panose="02020603050405020304" pitchFamily="18" charset="0"/>
              </a:rPr>
              <a:t>Om det rör sig om organiserad brottslighet, gängkriminalitet eller otillåten påverkan</a:t>
            </a:r>
            <a:r>
              <a:rPr lang="sv-SE"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sv-SE" sz="1800" dirty="0">
                <a:effectLst/>
                <a:latin typeface="Times New Roman" panose="02020603050405020304" pitchFamily="18" charset="0"/>
                <a:ea typeface="Times New Roman" panose="02020603050405020304" pitchFamily="18" charset="0"/>
                <a:cs typeface="Times New Roman" panose="02020603050405020304" pitchFamily="18" charset="0"/>
              </a:rPr>
              <a:t>kontaktar chef ”Kunskapscentrum mot organiserad brottslighet” på Stadsledningskontoret som i sin tur har den fortsatta kontakten med chef och medarbetare. Du hittar mer information om deras verksamhet och kontaktuppgifter via deras sida på </a:t>
            </a:r>
            <a:r>
              <a:rPr lang="sv-SE" sz="1800" dirty="0" err="1">
                <a:effectLst/>
                <a:latin typeface="Times New Roman" panose="02020603050405020304" pitchFamily="18" charset="0"/>
                <a:ea typeface="Times New Roman" panose="02020603050405020304" pitchFamily="18" charset="0"/>
                <a:cs typeface="Times New Roman" panose="02020603050405020304" pitchFamily="18" charset="0"/>
              </a:rPr>
              <a:t>göteborgs</a:t>
            </a:r>
            <a:r>
              <a:rPr lang="sv-SE" sz="1800" dirty="0">
                <a:effectLst/>
                <a:latin typeface="Times New Roman" panose="02020603050405020304" pitchFamily="18" charset="0"/>
                <a:ea typeface="Times New Roman" panose="02020603050405020304" pitchFamily="18" charset="0"/>
                <a:cs typeface="Times New Roman" panose="02020603050405020304" pitchFamily="18" charset="0"/>
              </a:rPr>
              <a:t> stad, se länk ovan. </a:t>
            </a:r>
          </a:p>
          <a:p>
            <a:pPr marL="0" lvl="0" indent="0">
              <a:lnSpc>
                <a:spcPct val="115000"/>
              </a:lnSpc>
              <a:buFont typeface="Symbol" panose="05050102010706020507" pitchFamily="18" charset="2"/>
              <a:buNone/>
            </a:pPr>
            <a:endParaRPr lang="sv-SE"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lvl="0" indent="0">
              <a:lnSpc>
                <a:spcPct val="115000"/>
              </a:lnSpc>
              <a:buFont typeface="Symbol" panose="05050102010706020507" pitchFamily="18" charset="2"/>
              <a:buNone/>
            </a:pPr>
            <a:r>
              <a:rPr lang="sv-SE" sz="1800" dirty="0">
                <a:effectLst/>
                <a:latin typeface="Times New Roman" panose="02020603050405020304" pitchFamily="18" charset="0"/>
                <a:ea typeface="Times New Roman" panose="02020603050405020304" pitchFamily="18" charset="0"/>
              </a:rPr>
              <a:t>Göteborg Stads ”Stödcentrum för brottsutsatta” erbjuder stöd till den som bor i Göteborg och har blivit utsatt för brott eller är vittne till ett brott. Det kan vara rån, misshandel, våldtäkt, olaga hot, stöld eller ofredande. Det kostar inget och personalen har tystnadsplikt. Även den som är anhörig till någon som har utsatts för brott eller den som har bevittnat brott kan vända sig dit. Du hittar mer information om deras verksamhet och kontaktuppgifter via länken ovan.</a:t>
            </a:r>
          </a:p>
          <a:p>
            <a:pPr marL="0" lvl="0" indent="0">
              <a:lnSpc>
                <a:spcPct val="115000"/>
              </a:lnSpc>
              <a:buFont typeface="Symbol" panose="05050102010706020507" pitchFamily="18" charset="2"/>
              <a:buNone/>
            </a:pPr>
            <a:endParaRPr lang="sv-SE"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0"/>
              </a:spcAft>
              <a:buClrTx/>
              <a:buSzTx/>
              <a:buFont typeface="Symbol" panose="05050102010706020507" pitchFamily="18" charset="2"/>
              <a:buNone/>
              <a:tabLst/>
              <a:defRPr/>
            </a:pPr>
            <a:r>
              <a:rPr lang="sv-SE" sz="1800" dirty="0">
                <a:effectLst/>
                <a:latin typeface="Times New Roman" panose="02020603050405020304" pitchFamily="18" charset="0"/>
                <a:ea typeface="Times New Roman" panose="02020603050405020304" pitchFamily="18" charset="0"/>
                <a:cs typeface="Times New Roman" panose="02020603050405020304" pitchFamily="18" charset="0"/>
              </a:rPr>
              <a:t>Polis ska ge information om det stöd som kan ges via Brottsofferjouren, det finns även mer information om deras verksamhet och kontaktuppgifter via länken ovan</a:t>
            </a:r>
          </a:p>
          <a:p>
            <a:pPr marL="0" marR="0" lvl="0" indent="0" algn="l" defTabSz="914400" rtl="0" eaLnBrk="1" fontAlgn="auto" latinLnBrk="0" hangingPunct="1">
              <a:lnSpc>
                <a:spcPct val="115000"/>
              </a:lnSpc>
              <a:spcBef>
                <a:spcPts val="0"/>
              </a:spcBef>
              <a:spcAft>
                <a:spcPts val="0"/>
              </a:spcAft>
              <a:buClrTx/>
              <a:buSzTx/>
              <a:buFont typeface="Symbol" panose="05050102010706020507" pitchFamily="18" charset="2"/>
              <a:buNone/>
              <a:tabLst/>
              <a:defRPr/>
            </a:pPr>
            <a:endParaRPr lang="sv-SE"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0"/>
              </a:spcAft>
              <a:buClrTx/>
              <a:buSzTx/>
              <a:buFont typeface="Symbol" panose="05050102010706020507" pitchFamily="18" charset="2"/>
              <a:buNone/>
              <a:tabLst/>
              <a:defRPr/>
            </a:pPr>
            <a:r>
              <a:rPr lang="sv-SE" sz="1800" dirty="0">
                <a:effectLst/>
                <a:latin typeface="Times New Roman" panose="02020603050405020304" pitchFamily="18" charset="0"/>
                <a:ea typeface="Times New Roman" panose="02020603050405020304" pitchFamily="18" charset="0"/>
              </a:rPr>
              <a:t>Vid behov kan samtalsstöd hos företagshälsovården eller Falck </a:t>
            </a:r>
            <a:r>
              <a:rPr lang="sv-SE" sz="1800" dirty="0" err="1">
                <a:effectLst/>
                <a:latin typeface="Times New Roman" panose="02020603050405020304" pitchFamily="18" charset="0"/>
                <a:ea typeface="Times New Roman" panose="02020603050405020304" pitchFamily="18" charset="0"/>
              </a:rPr>
              <a:t>healthcare</a:t>
            </a:r>
            <a:r>
              <a:rPr lang="sv-SE" sz="1800" dirty="0">
                <a:effectLst/>
                <a:latin typeface="Times New Roman" panose="02020603050405020304" pitchFamily="18" charset="0"/>
                <a:ea typeface="Times New Roman" panose="02020603050405020304" pitchFamily="18" charset="0"/>
              </a:rPr>
              <a:t> erbjudas medarbetaren.</a:t>
            </a:r>
            <a:endParaRPr lang="sv-SE"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lvl="0" indent="0">
              <a:lnSpc>
                <a:spcPct val="115000"/>
              </a:lnSpc>
              <a:buFont typeface="Symbol" panose="05050102010706020507" pitchFamily="18" charset="2"/>
              <a:buNone/>
            </a:pPr>
            <a:endParaRPr lang="sv-SE"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lvl="0" indent="0">
              <a:lnSpc>
                <a:spcPct val="115000"/>
              </a:lnSpc>
              <a:buFont typeface="Symbol" panose="05050102010706020507" pitchFamily="18" charset="2"/>
              <a:buNone/>
            </a:pPr>
            <a:endParaRPr lang="sv-SE"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p:txBody>
      </p:sp>
      <p:sp>
        <p:nvSpPr>
          <p:cNvPr id="4" name="Platshållare för datum 3"/>
          <p:cNvSpPr>
            <a:spLocks noGrp="1"/>
          </p:cNvSpPr>
          <p:nvPr>
            <p:ph type="dt" idx="10"/>
          </p:nvPr>
        </p:nvSpPr>
        <p:spPr/>
        <p:txBody>
          <a:bodyPr/>
          <a:lstStyle/>
          <a:p>
            <a:fld id="{72532145-269E-4DEC-A5F5-E687CD17D124}" type="datetime1">
              <a:rPr lang="sv-SE" smtClean="0"/>
              <a:t>2025-01-03</a:t>
            </a:fld>
            <a:endParaRPr lang="sv-SE"/>
          </a:p>
        </p:txBody>
      </p:sp>
      <p:sp>
        <p:nvSpPr>
          <p:cNvPr id="5" name="Platshållare för bildnummer 4"/>
          <p:cNvSpPr>
            <a:spLocks noGrp="1"/>
          </p:cNvSpPr>
          <p:nvPr>
            <p:ph type="sldNum" sz="quarter" idx="11"/>
          </p:nvPr>
        </p:nvSpPr>
        <p:spPr/>
        <p:txBody>
          <a:bodyPr/>
          <a:lstStyle/>
          <a:p>
            <a:fld id="{4B1086EF-3011-429C-976B-61D9CA3A2B54}" type="slidenum">
              <a:rPr lang="sv-SE" smtClean="0"/>
              <a:t>20</a:t>
            </a:fld>
            <a:endParaRPr lang="sv-SE"/>
          </a:p>
        </p:txBody>
      </p:sp>
    </p:spTree>
    <p:extLst>
      <p:ext uri="{BB962C8B-B14F-4D97-AF65-F5344CB8AC3E}">
        <p14:creationId xmlns:p14="http://schemas.microsoft.com/office/powerpoint/2010/main" val="9545360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Återkoppla till de olika typerna av otillåten påverkan. </a:t>
            </a:r>
          </a:p>
        </p:txBody>
      </p:sp>
    </p:spTree>
    <p:extLst>
      <p:ext uri="{BB962C8B-B14F-4D97-AF65-F5344CB8AC3E}">
        <p14:creationId xmlns:p14="http://schemas.microsoft.com/office/powerpoint/2010/main" val="23544317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datum 3"/>
          <p:cNvSpPr>
            <a:spLocks noGrp="1"/>
          </p:cNvSpPr>
          <p:nvPr>
            <p:ph type="dt" idx="1"/>
          </p:nvPr>
        </p:nvSpPr>
        <p:spPr/>
        <p:txBody>
          <a:bodyPr/>
          <a:lstStyle/>
          <a:p>
            <a:fld id="{F995FFDC-F934-4037-B505-500B08CD3B8C}" type="datetime1">
              <a:rPr lang="sv-SE" smtClean="0"/>
              <a:t>2025-01-03</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22</a:t>
            </a:fld>
            <a:endParaRPr lang="sv-SE"/>
          </a:p>
        </p:txBody>
      </p:sp>
    </p:spTree>
    <p:extLst>
      <p:ext uri="{BB962C8B-B14F-4D97-AF65-F5344CB8AC3E}">
        <p14:creationId xmlns:p14="http://schemas.microsoft.com/office/powerpoint/2010/main" val="7004701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datum 3"/>
          <p:cNvSpPr>
            <a:spLocks noGrp="1"/>
          </p:cNvSpPr>
          <p:nvPr>
            <p:ph type="dt" idx="1"/>
          </p:nvPr>
        </p:nvSpPr>
        <p:spPr/>
        <p:txBody>
          <a:bodyPr/>
          <a:lstStyle/>
          <a:p>
            <a:fld id="{F995FFDC-F934-4037-B505-500B08CD3B8C}" type="datetime1">
              <a:rPr lang="sv-SE" smtClean="0"/>
              <a:t>2025-01-03</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23</a:t>
            </a:fld>
            <a:endParaRPr lang="sv-SE"/>
          </a:p>
        </p:txBody>
      </p:sp>
    </p:spTree>
    <p:extLst>
      <p:ext uri="{BB962C8B-B14F-4D97-AF65-F5344CB8AC3E}">
        <p14:creationId xmlns:p14="http://schemas.microsoft.com/office/powerpoint/2010/main" val="33895225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datum 3"/>
          <p:cNvSpPr>
            <a:spLocks noGrp="1"/>
          </p:cNvSpPr>
          <p:nvPr>
            <p:ph type="dt" idx="1"/>
          </p:nvPr>
        </p:nvSpPr>
        <p:spPr/>
        <p:txBody>
          <a:bodyPr/>
          <a:lstStyle/>
          <a:p>
            <a:fld id="{F995FFDC-F934-4037-B505-500B08CD3B8C}" type="datetime1">
              <a:rPr lang="sv-SE" smtClean="0"/>
              <a:t>2025-01-03</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24</a:t>
            </a:fld>
            <a:endParaRPr lang="sv-SE"/>
          </a:p>
        </p:txBody>
      </p:sp>
    </p:spTree>
    <p:extLst>
      <p:ext uri="{BB962C8B-B14F-4D97-AF65-F5344CB8AC3E}">
        <p14:creationId xmlns:p14="http://schemas.microsoft.com/office/powerpoint/2010/main" val="38824673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datum 3"/>
          <p:cNvSpPr>
            <a:spLocks noGrp="1"/>
          </p:cNvSpPr>
          <p:nvPr>
            <p:ph type="dt" idx="1"/>
          </p:nvPr>
        </p:nvSpPr>
        <p:spPr/>
        <p:txBody>
          <a:bodyPr/>
          <a:lstStyle/>
          <a:p>
            <a:fld id="{F995FFDC-F934-4037-B505-500B08CD3B8C}" type="datetime1">
              <a:rPr lang="sv-SE" smtClean="0"/>
              <a:t>2025-01-03</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25</a:t>
            </a:fld>
            <a:endParaRPr lang="sv-SE"/>
          </a:p>
        </p:txBody>
      </p:sp>
    </p:spTree>
    <p:extLst>
      <p:ext uri="{BB962C8B-B14F-4D97-AF65-F5344CB8AC3E}">
        <p14:creationId xmlns:p14="http://schemas.microsoft.com/office/powerpoint/2010/main" val="8315240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datum 3"/>
          <p:cNvSpPr>
            <a:spLocks noGrp="1"/>
          </p:cNvSpPr>
          <p:nvPr>
            <p:ph type="dt" idx="1"/>
          </p:nvPr>
        </p:nvSpPr>
        <p:spPr/>
        <p:txBody>
          <a:bodyPr/>
          <a:lstStyle/>
          <a:p>
            <a:fld id="{F995FFDC-F934-4037-B505-500B08CD3B8C}" type="datetime1">
              <a:rPr lang="sv-SE" smtClean="0"/>
              <a:t>2025-01-03</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26</a:t>
            </a:fld>
            <a:endParaRPr lang="sv-SE"/>
          </a:p>
        </p:txBody>
      </p:sp>
    </p:spTree>
    <p:extLst>
      <p:ext uri="{BB962C8B-B14F-4D97-AF65-F5344CB8AC3E}">
        <p14:creationId xmlns:p14="http://schemas.microsoft.com/office/powerpoint/2010/main" val="19817134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pPr>
            <a:r>
              <a:rPr lang="sv-SE" dirty="0"/>
              <a:t>Nu döms mannen i 30-årsåldern för hot mot tjänsteman.</a:t>
            </a:r>
          </a:p>
          <a:p>
            <a:pPr marL="0" indent="0">
              <a:buNone/>
            </a:pPr>
            <a:r>
              <a:rPr lang="sv-SE" dirty="0"/>
              <a:t>Domstolen bedömer brottet som ringa och dömer mannen till 60 dagsböter.</a:t>
            </a:r>
          </a:p>
          <a:p>
            <a:endParaRPr lang="sv-SE" dirty="0"/>
          </a:p>
        </p:txBody>
      </p:sp>
      <p:sp>
        <p:nvSpPr>
          <p:cNvPr id="4" name="Platshållare för datum 3"/>
          <p:cNvSpPr>
            <a:spLocks noGrp="1"/>
          </p:cNvSpPr>
          <p:nvPr>
            <p:ph type="dt" idx="1"/>
          </p:nvPr>
        </p:nvSpPr>
        <p:spPr/>
        <p:txBody>
          <a:bodyPr/>
          <a:lstStyle/>
          <a:p>
            <a:fld id="{F995FFDC-F934-4037-B505-500B08CD3B8C}" type="datetime1">
              <a:rPr lang="sv-SE" smtClean="0"/>
              <a:t>2025-01-03</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27</a:t>
            </a:fld>
            <a:endParaRPr lang="sv-SE"/>
          </a:p>
        </p:txBody>
      </p:sp>
    </p:spTree>
    <p:extLst>
      <p:ext uri="{BB962C8B-B14F-4D97-AF65-F5344CB8AC3E}">
        <p14:creationId xmlns:p14="http://schemas.microsoft.com/office/powerpoint/2010/main" val="487667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Hur tänker ni kring detta?</a:t>
            </a:r>
          </a:p>
          <a:p>
            <a:r>
              <a:rPr lang="sv-SE" dirty="0"/>
              <a:t>Hur kan vi som arbetsgivare stötta medarbetarna för att </a:t>
            </a:r>
            <a:r>
              <a:rPr lang="sv-SE"/>
              <a:t>förhindra tystnadskultur?</a:t>
            </a:r>
          </a:p>
        </p:txBody>
      </p:sp>
      <p:sp>
        <p:nvSpPr>
          <p:cNvPr id="4" name="Platshållare för datum 3"/>
          <p:cNvSpPr>
            <a:spLocks noGrp="1"/>
          </p:cNvSpPr>
          <p:nvPr>
            <p:ph type="dt" idx="1"/>
          </p:nvPr>
        </p:nvSpPr>
        <p:spPr/>
        <p:txBody>
          <a:bodyPr/>
          <a:lstStyle/>
          <a:p>
            <a:fld id="{F995FFDC-F934-4037-B505-500B08CD3B8C}" type="datetime1">
              <a:rPr lang="sv-SE" smtClean="0"/>
              <a:t>2025-01-03</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28</a:t>
            </a:fld>
            <a:endParaRPr lang="sv-SE"/>
          </a:p>
        </p:txBody>
      </p:sp>
    </p:spTree>
    <p:extLst>
      <p:ext uri="{BB962C8B-B14F-4D97-AF65-F5344CB8AC3E}">
        <p14:creationId xmlns:p14="http://schemas.microsoft.com/office/powerpoint/2010/main" val="142799877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datum 3"/>
          <p:cNvSpPr>
            <a:spLocks noGrp="1"/>
          </p:cNvSpPr>
          <p:nvPr>
            <p:ph type="dt" idx="10"/>
          </p:nvPr>
        </p:nvSpPr>
        <p:spPr/>
        <p:txBody>
          <a:bodyPr/>
          <a:lstStyle/>
          <a:p>
            <a:fld id="{FBBFA50B-E819-411C-B95B-B3FD3A3FC2B7}" type="datetime1">
              <a:rPr lang="sv-SE" smtClean="0"/>
              <a:t>2025-01-03</a:t>
            </a:fld>
            <a:endParaRPr lang="sv-SE"/>
          </a:p>
        </p:txBody>
      </p:sp>
      <p:sp>
        <p:nvSpPr>
          <p:cNvPr id="5" name="Platshållare för bildnummer 4"/>
          <p:cNvSpPr>
            <a:spLocks noGrp="1"/>
          </p:cNvSpPr>
          <p:nvPr>
            <p:ph type="sldNum" sz="quarter" idx="11"/>
          </p:nvPr>
        </p:nvSpPr>
        <p:spPr/>
        <p:txBody>
          <a:bodyPr/>
          <a:lstStyle/>
          <a:p>
            <a:fld id="{4B1086EF-3011-429C-976B-61D9CA3A2B54}" type="slidenum">
              <a:rPr lang="sv-SE" smtClean="0"/>
              <a:t>29</a:t>
            </a:fld>
            <a:endParaRPr lang="sv-SE"/>
          </a:p>
        </p:txBody>
      </p:sp>
    </p:spTree>
    <p:extLst>
      <p:ext uri="{BB962C8B-B14F-4D97-AF65-F5344CB8AC3E}">
        <p14:creationId xmlns:p14="http://schemas.microsoft.com/office/powerpoint/2010/main" val="8127358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800" i="1" dirty="0">
                <a:effectLst/>
                <a:latin typeface="Calibri" panose="020F0502020204030204" pitchFamily="34" charset="0"/>
                <a:ea typeface="Calibri" panose="020F0502020204030204" pitchFamily="34" charset="0"/>
              </a:rPr>
              <a:t>Enligt stadsledningskontoret håller Brå på och tittar över definitionen av otillåten påverkan eftersom kommuner lyfter att det finns flertalet situationer/funktioner där det inte är kopplat till ett myndighetsbeslut men ändock kan påverka tjänsteutövningen. Brå skriver också så här ”Otillåten påverkan behöver inte utgöra brott i juridisk mening; det är främst tjänstemannens uppfattning som avgör vad som är ”otillåtet” och olämpligt. En händelse betecknas som otillåten påverkan om den drabbade uppfattar att syftet var att påverka tjänsteutövningen”.  </a:t>
            </a:r>
            <a:endParaRPr lang="sv-SE" i="1" dirty="0"/>
          </a:p>
        </p:txBody>
      </p:sp>
      <p:sp>
        <p:nvSpPr>
          <p:cNvPr id="4" name="Platshållare för datum 3"/>
          <p:cNvSpPr>
            <a:spLocks noGrp="1"/>
          </p:cNvSpPr>
          <p:nvPr>
            <p:ph type="dt" idx="1"/>
          </p:nvPr>
        </p:nvSpPr>
        <p:spPr/>
        <p:txBody>
          <a:bodyPr/>
          <a:lstStyle/>
          <a:p>
            <a:fld id="{F995FFDC-F934-4037-B505-500B08CD3B8C}" type="datetime1">
              <a:rPr lang="sv-SE" smtClean="0"/>
              <a:t>2025-01-03</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3</a:t>
            </a:fld>
            <a:endParaRPr lang="sv-SE"/>
          </a:p>
        </p:txBody>
      </p:sp>
    </p:spTree>
    <p:extLst>
      <p:ext uri="{BB962C8B-B14F-4D97-AF65-F5344CB8AC3E}">
        <p14:creationId xmlns:p14="http://schemas.microsoft.com/office/powerpoint/2010/main" val="25799252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datum 3"/>
          <p:cNvSpPr>
            <a:spLocks noGrp="1"/>
          </p:cNvSpPr>
          <p:nvPr>
            <p:ph type="dt" idx="1"/>
          </p:nvPr>
        </p:nvSpPr>
        <p:spPr/>
        <p:txBody>
          <a:bodyPr/>
          <a:lstStyle/>
          <a:p>
            <a:fld id="{F995FFDC-F934-4037-B505-500B08CD3B8C}" type="datetime1">
              <a:rPr lang="sv-SE" smtClean="0"/>
              <a:t>2025-01-03</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4</a:t>
            </a:fld>
            <a:endParaRPr lang="sv-SE"/>
          </a:p>
        </p:txBody>
      </p:sp>
    </p:spTree>
    <p:extLst>
      <p:ext uri="{BB962C8B-B14F-4D97-AF65-F5344CB8AC3E}">
        <p14:creationId xmlns:p14="http://schemas.microsoft.com/office/powerpoint/2010/main" val="23228848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rtl="0" fontAlgn="ctr"/>
            <a:r>
              <a:rPr lang="sv-SE" sz="1200" b="1" i="0" kern="1200" dirty="0">
                <a:solidFill>
                  <a:schemeClr val="tx1"/>
                </a:solidFill>
                <a:effectLst/>
                <a:latin typeface="+mn-lt"/>
                <a:ea typeface="+mn-ea"/>
                <a:cs typeface="+mn-cs"/>
              </a:rPr>
              <a:t>Självmord</a:t>
            </a:r>
          </a:p>
          <a:p>
            <a:pPr rtl="0" fontAlgn="ctr"/>
            <a:r>
              <a:rPr lang="sv-SE" sz="1200" kern="1200" dirty="0">
                <a:solidFill>
                  <a:schemeClr val="tx1"/>
                </a:solidFill>
                <a:effectLst/>
                <a:latin typeface="+mn-lt"/>
                <a:ea typeface="+mn-ea"/>
                <a:cs typeface="+mn-cs"/>
              </a:rPr>
              <a:t>En an de vanligaste påverkansformer.</a:t>
            </a:r>
          </a:p>
          <a:p>
            <a:pPr rtl="0" fontAlgn="ctr"/>
            <a:r>
              <a:rPr lang="sv-SE" sz="1200" kern="1200" dirty="0">
                <a:solidFill>
                  <a:schemeClr val="tx1"/>
                </a:solidFill>
                <a:effectLst/>
                <a:latin typeface="+mn-lt"/>
                <a:ea typeface="+mn-ea"/>
                <a:cs typeface="+mn-cs"/>
              </a:rPr>
              <a:t>Individer i desperata situationer som känner sig deprimerade och hopplöshet.</a:t>
            </a:r>
          </a:p>
          <a:p>
            <a:pPr rtl="0" fontAlgn="ctr"/>
            <a:r>
              <a:rPr lang="sv-SE" sz="1200" kern="1200" dirty="0">
                <a:solidFill>
                  <a:schemeClr val="tx1"/>
                </a:solidFill>
                <a:effectLst/>
                <a:latin typeface="+mn-lt"/>
                <a:ea typeface="+mn-ea"/>
                <a:cs typeface="+mn-cs"/>
              </a:rPr>
              <a:t>Den tjänsteman som tagit emot självmordshotet ska också erbjudas stöd från sin chef och bör följas upp och diskuteras, exempelvis på arbetsplatsträffar.</a:t>
            </a:r>
          </a:p>
          <a:p>
            <a:endParaRPr lang="sv-SE" dirty="0"/>
          </a:p>
          <a:p>
            <a:pPr rtl="0" fontAlgn="ctr"/>
            <a:r>
              <a:rPr lang="sv-SE" sz="1200" b="1" i="0" kern="1200" dirty="0">
                <a:solidFill>
                  <a:schemeClr val="tx1"/>
                </a:solidFill>
                <a:effectLst/>
                <a:latin typeface="+mn-lt"/>
                <a:ea typeface="+mn-ea"/>
                <a:cs typeface="+mn-cs"/>
              </a:rPr>
              <a:t>Obehagliga samtal</a:t>
            </a:r>
          </a:p>
          <a:p>
            <a:pPr rtl="0" fontAlgn="ctr"/>
            <a:r>
              <a:rPr lang="sv-SE" sz="1200" kern="1200" dirty="0">
                <a:solidFill>
                  <a:schemeClr val="tx1"/>
                </a:solidFill>
                <a:effectLst/>
                <a:latin typeface="+mn-lt"/>
                <a:ea typeface="+mn-ea"/>
                <a:cs typeface="+mn-cs"/>
              </a:rPr>
              <a:t>Subtila men efterlämnar en obehagskänsla</a:t>
            </a:r>
          </a:p>
          <a:p>
            <a:pPr rtl="0" fontAlgn="ctr"/>
            <a:r>
              <a:rPr lang="sv-SE" sz="1200" kern="1200" dirty="0">
                <a:solidFill>
                  <a:schemeClr val="tx1"/>
                </a:solidFill>
                <a:effectLst/>
                <a:latin typeface="+mn-lt"/>
                <a:ea typeface="+mn-ea"/>
                <a:cs typeface="+mn-cs"/>
              </a:rPr>
              <a:t>En konsekvens kan bli att tjänsteman kan agera undfallande av rädsla för att provocera påverkaren till fler påverkansförsök</a:t>
            </a:r>
          </a:p>
          <a:p>
            <a:pPr rtl="0" fontAlgn="ctr"/>
            <a:endParaRPr lang="sv-SE" sz="1200" kern="1200" dirty="0">
              <a:solidFill>
                <a:schemeClr val="tx1"/>
              </a:solidFill>
              <a:effectLst/>
              <a:latin typeface="+mn-lt"/>
              <a:ea typeface="+mn-ea"/>
              <a:cs typeface="+mn-cs"/>
            </a:endParaRPr>
          </a:p>
          <a:p>
            <a:pPr rtl="0" fontAlgn="ctr"/>
            <a:r>
              <a:rPr lang="sv-SE" sz="1200" b="1" i="0" kern="1200" dirty="0">
                <a:solidFill>
                  <a:schemeClr val="tx1"/>
                </a:solidFill>
                <a:effectLst/>
                <a:latin typeface="+mn-lt"/>
                <a:ea typeface="+mn-ea"/>
                <a:cs typeface="+mn-cs"/>
              </a:rPr>
              <a:t>Skuldbeläggning</a:t>
            </a:r>
          </a:p>
          <a:p>
            <a:pPr rtl="0" fontAlgn="ctr"/>
            <a:r>
              <a:rPr lang="sv-SE" sz="1200" kern="1200" dirty="0">
                <a:solidFill>
                  <a:schemeClr val="tx1"/>
                </a:solidFill>
                <a:effectLst/>
                <a:latin typeface="+mn-lt"/>
                <a:ea typeface="+mn-ea"/>
                <a:cs typeface="+mn-cs"/>
              </a:rPr>
              <a:t>Vädja till känslor genom att lägg över ansvaret. </a:t>
            </a:r>
          </a:p>
          <a:p>
            <a:pPr rtl="0" fontAlgn="ctr"/>
            <a:r>
              <a:rPr lang="sv-SE" sz="1200" kern="1200" dirty="0">
                <a:solidFill>
                  <a:schemeClr val="tx1"/>
                </a:solidFill>
                <a:effectLst/>
                <a:latin typeface="+mn-lt"/>
                <a:ea typeface="+mn-ea"/>
                <a:cs typeface="+mn-cs"/>
              </a:rPr>
              <a:t>Finns exempel där man drivit enskilt åtal mot tjänstemannen.</a:t>
            </a:r>
          </a:p>
          <a:p>
            <a:pPr rtl="0" fontAlgn="ctr"/>
            <a:r>
              <a:rPr lang="sv-SE" sz="1200" kern="1200" dirty="0">
                <a:solidFill>
                  <a:schemeClr val="tx1"/>
                </a:solidFill>
                <a:effectLst/>
                <a:latin typeface="+mn-lt"/>
                <a:ea typeface="+mn-ea"/>
                <a:cs typeface="+mn-cs"/>
              </a:rPr>
              <a:t>Liknande konsekvenser som självmordshot – känner empati och förståelse. </a:t>
            </a:r>
          </a:p>
          <a:p>
            <a:pPr rtl="0" fontAlgn="ctr"/>
            <a:endParaRPr lang="sv-SE" sz="1200" kern="1200" dirty="0">
              <a:solidFill>
                <a:schemeClr val="tx1"/>
              </a:solidFill>
              <a:effectLst/>
              <a:latin typeface="+mn-lt"/>
              <a:ea typeface="+mn-ea"/>
              <a:cs typeface="+mn-cs"/>
            </a:endParaRPr>
          </a:p>
          <a:p>
            <a:pPr rtl="0" fontAlgn="ctr"/>
            <a:r>
              <a:rPr lang="sv-SE" sz="1200" b="1" i="0" kern="1200" dirty="0">
                <a:solidFill>
                  <a:schemeClr val="tx1"/>
                </a:solidFill>
                <a:effectLst/>
                <a:latin typeface="+mn-lt"/>
                <a:ea typeface="+mn-ea"/>
                <a:cs typeface="+mn-cs"/>
              </a:rPr>
              <a:t>Obehagliga anspelningar</a:t>
            </a:r>
          </a:p>
          <a:p>
            <a:pPr rtl="0" fontAlgn="ctr"/>
            <a:r>
              <a:rPr lang="sv-SE" sz="1200" kern="1200" dirty="0">
                <a:solidFill>
                  <a:schemeClr val="tx1"/>
                </a:solidFill>
                <a:effectLst/>
                <a:latin typeface="+mn-lt"/>
                <a:ea typeface="+mn-ea"/>
                <a:cs typeface="+mn-cs"/>
              </a:rPr>
              <a:t>Ofta subtila om tjänstemannens privatliv. </a:t>
            </a:r>
          </a:p>
          <a:p>
            <a:pPr rtl="0" fontAlgn="ctr"/>
            <a:r>
              <a:rPr lang="sv-SE" sz="1200" kern="1200" dirty="0">
                <a:solidFill>
                  <a:schemeClr val="tx1"/>
                </a:solidFill>
                <a:effectLst/>
                <a:latin typeface="+mn-lt"/>
                <a:ea typeface="+mn-ea"/>
                <a:cs typeface="+mn-cs"/>
              </a:rPr>
              <a:t>Innebär ett försök att flytta fokus från yrkesrollen till privatpersonen.</a:t>
            </a:r>
          </a:p>
          <a:p>
            <a:pPr rtl="0" fontAlgn="ctr"/>
            <a:r>
              <a:rPr lang="sv-SE" sz="1200" kern="1200" dirty="0">
                <a:solidFill>
                  <a:schemeClr val="tx1"/>
                </a:solidFill>
                <a:effectLst/>
                <a:latin typeface="+mn-lt"/>
                <a:ea typeface="+mn-ea"/>
                <a:cs typeface="+mn-cs"/>
              </a:rPr>
              <a:t>Exempelvis antyda att kontakter som kan orsaka problem för tjänstemannens fortsatta anställning.</a:t>
            </a:r>
          </a:p>
          <a:p>
            <a:pPr rtl="0" fontAlgn="ctr"/>
            <a:endParaRPr lang="sv-SE" sz="1200" kern="1200" dirty="0">
              <a:solidFill>
                <a:schemeClr val="tx1"/>
              </a:solidFill>
              <a:effectLst/>
              <a:latin typeface="+mn-lt"/>
              <a:ea typeface="+mn-ea"/>
              <a:cs typeface="+mn-cs"/>
            </a:endParaRPr>
          </a:p>
          <a:p>
            <a:pPr rtl="0" fontAlgn="ctr"/>
            <a:r>
              <a:rPr lang="sv-SE" sz="1200" b="1" i="0" kern="1200" dirty="0">
                <a:solidFill>
                  <a:schemeClr val="tx1"/>
                </a:solidFill>
                <a:effectLst/>
                <a:latin typeface="+mn-lt"/>
                <a:ea typeface="+mn-ea"/>
                <a:cs typeface="+mn-cs"/>
              </a:rPr>
              <a:t>Okvädningsord</a:t>
            </a:r>
          </a:p>
          <a:p>
            <a:pPr rtl="0" fontAlgn="ctr"/>
            <a:r>
              <a:rPr lang="sv-SE" sz="1200" kern="1200" dirty="0">
                <a:solidFill>
                  <a:schemeClr val="tx1"/>
                </a:solidFill>
                <a:effectLst/>
                <a:latin typeface="+mn-lt"/>
                <a:ea typeface="+mn-ea"/>
                <a:cs typeface="+mn-cs"/>
              </a:rPr>
              <a:t>Vanlig form av trakasserier. </a:t>
            </a:r>
          </a:p>
          <a:p>
            <a:pPr rtl="0" fontAlgn="ctr"/>
            <a:r>
              <a:rPr lang="sv-SE" sz="1200" kern="1200" dirty="0">
                <a:solidFill>
                  <a:schemeClr val="tx1"/>
                </a:solidFill>
                <a:effectLst/>
                <a:latin typeface="+mn-lt"/>
                <a:ea typeface="+mn-ea"/>
                <a:cs typeface="+mn-cs"/>
              </a:rPr>
              <a:t>Vissa okvädningsord kan utgöra ett element av otillåten påverkan och få utsatta tjänstemän att tveka i sin tjänsteutövning</a:t>
            </a:r>
          </a:p>
          <a:p>
            <a:pPr rtl="0" fontAlgn="ctr"/>
            <a:r>
              <a:rPr lang="sv-SE" sz="1200" kern="1200" dirty="0">
                <a:solidFill>
                  <a:schemeClr val="tx1"/>
                </a:solidFill>
                <a:effectLst/>
                <a:latin typeface="+mn-lt"/>
                <a:ea typeface="+mn-ea"/>
                <a:cs typeface="+mn-cs"/>
              </a:rPr>
              <a:t>Reaktionen beror på hur frekvent man utsätts. Risk att de som är mer exponerade successivt blir mindre känsliga. Kan även avgöra om händelsen </a:t>
            </a:r>
            <a:r>
              <a:rPr lang="sv-SE" sz="1200" kern="1200" dirty="0" err="1">
                <a:solidFill>
                  <a:schemeClr val="tx1"/>
                </a:solidFill>
                <a:effectLst/>
                <a:latin typeface="+mn-lt"/>
                <a:ea typeface="+mn-ea"/>
                <a:cs typeface="+mn-cs"/>
              </a:rPr>
              <a:t>incidentrapporteras</a:t>
            </a:r>
            <a:r>
              <a:rPr lang="sv-SE" sz="1200" kern="1200" dirty="0">
                <a:solidFill>
                  <a:schemeClr val="tx1"/>
                </a:solidFill>
                <a:effectLst/>
                <a:latin typeface="+mn-lt"/>
                <a:ea typeface="+mn-ea"/>
                <a:cs typeface="+mn-cs"/>
              </a:rPr>
              <a:t> eller inte. </a:t>
            </a:r>
          </a:p>
          <a:p>
            <a:pPr rtl="0" fontAlgn="ctr"/>
            <a:r>
              <a:rPr lang="sv-SE" sz="1200" kern="1200" dirty="0">
                <a:solidFill>
                  <a:schemeClr val="tx1"/>
                </a:solidFill>
                <a:effectLst/>
                <a:latin typeface="+mn-lt"/>
                <a:ea typeface="+mn-ea"/>
                <a:cs typeface="+mn-cs"/>
              </a:rPr>
              <a:t>Kan minska motivationen inför vissa arbetsuppgifter.</a:t>
            </a:r>
          </a:p>
          <a:p>
            <a:pPr rtl="0" fontAlgn="ctr"/>
            <a:endParaRPr lang="sv-SE" sz="1200" kern="1200" dirty="0">
              <a:solidFill>
                <a:schemeClr val="tx1"/>
              </a:solidFill>
              <a:effectLst/>
              <a:latin typeface="+mn-lt"/>
              <a:ea typeface="+mn-ea"/>
              <a:cs typeface="+mn-cs"/>
            </a:endParaRPr>
          </a:p>
          <a:p>
            <a:pPr rtl="0" fontAlgn="ctr"/>
            <a:r>
              <a:rPr lang="sv-SE" sz="1200" b="1" i="0" kern="1200" dirty="0">
                <a:solidFill>
                  <a:schemeClr val="tx1"/>
                </a:solidFill>
                <a:effectLst/>
                <a:latin typeface="+mn-lt"/>
                <a:ea typeface="+mn-ea"/>
                <a:cs typeface="+mn-cs"/>
              </a:rPr>
              <a:t>Olovlig fotografering/inspelning</a:t>
            </a:r>
          </a:p>
          <a:p>
            <a:pPr rtl="0" fontAlgn="ctr"/>
            <a:r>
              <a:rPr lang="sv-SE" sz="1200" kern="1200" dirty="0">
                <a:solidFill>
                  <a:schemeClr val="tx1"/>
                </a:solidFill>
                <a:effectLst/>
                <a:latin typeface="+mn-lt"/>
                <a:ea typeface="+mn-ea"/>
                <a:cs typeface="+mn-cs"/>
              </a:rPr>
              <a:t>Mobiltelefoner enkelt att dokumentera tjänstemän, deras fordon och ID-handlingar.</a:t>
            </a:r>
          </a:p>
          <a:p>
            <a:pPr rtl="0" fontAlgn="ctr"/>
            <a:r>
              <a:rPr lang="sv-SE" sz="1200" kern="1200" dirty="0">
                <a:solidFill>
                  <a:schemeClr val="tx1"/>
                </a:solidFill>
                <a:effectLst/>
                <a:latin typeface="+mn-lt"/>
                <a:ea typeface="+mn-ea"/>
                <a:cs typeface="+mn-cs"/>
              </a:rPr>
              <a:t>Osäkerhet för hur man bör agera och när det är oklart vad lagen säger om rätten att slippa bli inspelad eller fotograferad i tjänsteutövningen.</a:t>
            </a:r>
          </a:p>
          <a:p>
            <a:pPr rtl="0" fontAlgn="ctr"/>
            <a:endParaRPr lang="sv-SE" sz="1200" kern="1200" dirty="0">
              <a:solidFill>
                <a:schemeClr val="tx1"/>
              </a:solidFill>
              <a:effectLst/>
              <a:latin typeface="+mn-lt"/>
              <a:ea typeface="+mn-ea"/>
              <a:cs typeface="+mn-cs"/>
            </a:endParaRPr>
          </a:p>
          <a:p>
            <a:pPr rtl="0" fontAlgn="ctr"/>
            <a:r>
              <a:rPr lang="sv-SE" sz="1200" b="1" kern="1200" dirty="0">
                <a:solidFill>
                  <a:schemeClr val="tx1"/>
                </a:solidFill>
                <a:effectLst/>
                <a:latin typeface="+mn-lt"/>
                <a:ea typeface="+mn-ea"/>
                <a:cs typeface="+mn-cs"/>
              </a:rPr>
              <a:t>Hot</a:t>
            </a:r>
          </a:p>
          <a:p>
            <a:pPr rtl="0" fontAlgn="ctr"/>
            <a:r>
              <a:rPr lang="sv-SE" sz="1200" b="0" kern="1200" dirty="0">
                <a:solidFill>
                  <a:schemeClr val="tx1"/>
                </a:solidFill>
                <a:effectLst/>
                <a:latin typeface="+mn-lt"/>
                <a:ea typeface="+mn-ea"/>
                <a:cs typeface="+mn-cs"/>
              </a:rPr>
              <a:t>Till skillnad från trakasserier är hot straffbara, ofta som hot mot tjänsteman. Tjänstemännens oro och sannolikheten att incidenten rapporteras ökar om de upplever att hotet är riktat mot dem som personer och inte som tjänstemän. Ställ öppna frågor som ”vad menar du?” till påverkaren när hot uttalas. På så vis tvingas påverkaren att förklara sig. Det gör att utrymmet för tjänstemannens egna tolkningar och oro minskar. </a:t>
            </a:r>
          </a:p>
          <a:p>
            <a:pPr rtl="0" fontAlgn="ctr"/>
            <a:r>
              <a:rPr lang="sv-SE" sz="1200" b="0" kern="1200" dirty="0">
                <a:solidFill>
                  <a:schemeClr val="tx1"/>
                </a:solidFill>
                <a:effectLst/>
                <a:latin typeface="+mn-lt"/>
                <a:ea typeface="+mn-ea"/>
                <a:cs typeface="+mn-cs"/>
              </a:rPr>
              <a:t>Öppna frågor ger mer information än slutna frågor. Därmed blir risken mindre att missa något viktigt som kan vara till hjälp för säkerhetsfunktionen i ett senare skede. Kombinera öppna frågor med slutna frågor som ”hotar du mig?” för att få fram konkret information (frågor man kan svara ja eller nej på). • Försök uppfatta påverkarens kön, ålder och eventuell dialekt. Det kan vara till hjälp för arbetsgivare och polisen i ett senare skede. Lyssna noggrant, var lugn och avbryt inte.</a:t>
            </a:r>
          </a:p>
          <a:p>
            <a:pPr rtl="0" fontAlgn="ctr"/>
            <a:endParaRPr lang="sv-SE" sz="1200" b="0" kern="1200" dirty="0">
              <a:solidFill>
                <a:schemeClr val="tx1"/>
              </a:solidFill>
              <a:effectLst/>
              <a:latin typeface="+mn-lt"/>
              <a:ea typeface="+mn-ea"/>
              <a:cs typeface="+mn-cs"/>
            </a:endParaRPr>
          </a:p>
          <a:p>
            <a:pPr rtl="0" fontAlgn="ctr"/>
            <a:r>
              <a:rPr lang="sv-SE" sz="1200" b="1" kern="1200" dirty="0">
                <a:solidFill>
                  <a:schemeClr val="tx1"/>
                </a:solidFill>
                <a:effectLst/>
                <a:latin typeface="+mn-lt"/>
                <a:ea typeface="+mn-ea"/>
                <a:cs typeface="+mn-cs"/>
              </a:rPr>
              <a:t>Våld (lindrig och grovt)</a:t>
            </a:r>
          </a:p>
          <a:p>
            <a:pPr rtl="0" fontAlgn="ctr"/>
            <a:r>
              <a:rPr lang="sv-SE" sz="1200" b="0" kern="1200" dirty="0">
                <a:solidFill>
                  <a:schemeClr val="tx1"/>
                </a:solidFill>
                <a:effectLst/>
                <a:latin typeface="+mn-lt"/>
                <a:ea typeface="+mn-ea"/>
                <a:cs typeface="+mn-cs"/>
              </a:rPr>
              <a:t>Straffbart, och ofta används rubriceringen våld mot tjänsteman. Det är organisationens ansvar att förbereda och utbilda tjänstemän inom utsatta yrkesroller. Medarbetarna ska bland annat veta var larmen sitter, hur man larmar och vem som kommer när man larmar. </a:t>
            </a:r>
          </a:p>
          <a:p>
            <a:pPr rtl="0" fontAlgn="ctr"/>
            <a:r>
              <a:rPr lang="sv-SE" sz="1200" b="0" kern="1200" dirty="0">
                <a:solidFill>
                  <a:schemeClr val="tx1"/>
                </a:solidFill>
                <a:effectLst/>
                <a:latin typeface="+mn-lt"/>
                <a:ea typeface="+mn-ea"/>
                <a:cs typeface="+mn-cs"/>
              </a:rPr>
              <a:t>Grovt våld är generellt sett ovanligt. De mest utsatta är uniformerade tjänstemän och våldet inträffar framför allt i samband med ingripanden och kontrollsituationer.</a:t>
            </a:r>
          </a:p>
          <a:p>
            <a:endParaRPr lang="sv-SE" dirty="0">
              <a:cs typeface="Arial"/>
            </a:endParaRPr>
          </a:p>
          <a:p>
            <a:r>
              <a:rPr lang="sv-SE" dirty="0">
                <a:cs typeface="Arial"/>
              </a:rPr>
              <a:t>Stödjande styrdokument: </a:t>
            </a:r>
          </a:p>
          <a:p>
            <a:r>
              <a:rPr lang="sv-SE" dirty="0">
                <a:hlinkClick r:id="rId3"/>
              </a:rPr>
              <a:t>https://intranat.goteborg.se/wps/myportal/int?uri=gbglnk:Intranat.styrandedokument&amp;dominoURL=http://www5.goteborg.se/prod/Stadsledningskontoret/LIS/Verksamhetshandbok/Forfattn.nsf/0/B5429813F33DB4E7C1258250004A0047?OpenDocument</a:t>
            </a:r>
            <a:endParaRPr lang="sv-SE" dirty="0">
              <a:cs typeface="Arial"/>
              <a:hlinkClick r:id="rId3"/>
            </a:endParaRPr>
          </a:p>
          <a:p>
            <a:r>
              <a:rPr lang="sv-SE" dirty="0">
                <a:hlinkClick r:id="rId4"/>
              </a:rPr>
              <a:t>https://intranat.goteborg.se/wps/myportal/int?uri=gbglnk:Intranat.styrandedokument&amp;dominoURL=http://www5.goteborg.se/prod/Stadsledningskontoret/LIS/Verksamhetshandbok/Forfattn.nsf/0/E874D3CCD9243EB8C1258250004A276A?OpenDocument</a:t>
            </a:r>
            <a:endParaRPr lang="sv-SE" dirty="0">
              <a:cs typeface="Arial"/>
              <a:hlinkClick r:id="rId4"/>
            </a:endParaRPr>
          </a:p>
          <a:p>
            <a:r>
              <a:rPr lang="sv-SE" dirty="0">
                <a:hlinkClick r:id="rId5"/>
              </a:rPr>
              <a:t>https://intranat.goteborg.se/wps/myportal/int?uri=gbglnk:Intranat.styrandedokument&amp;dominoURL=http://www5.goteborg.se/prod/Stadsledningskontoret/LIS/Verksamhetshandbok/Forfattn.nsf/0/54F3C2E1BCE9E950C1257B7500325CEB?OpenDocument</a:t>
            </a:r>
            <a:endParaRPr lang="sv-SE" dirty="0"/>
          </a:p>
          <a:p>
            <a:r>
              <a:rPr lang="sv-SE" dirty="0">
                <a:hlinkClick r:id="rId6"/>
              </a:rPr>
              <a:t>https://intranat.goteborg.se/wps/myportal/int?uri=gbglnk:Intranat.styrandedokument&amp;dominoURL=http://www5.goteborg.se/prod/Stadsledningskontoret/LIS/Verksamhetshandbok/Forfattn.nsf/0/6EAB930B3EB07467C12584B70034CF97?OpenDocument</a:t>
            </a:r>
            <a:endParaRPr lang="sv-SE" dirty="0">
              <a:cs typeface="Arial"/>
              <a:hlinkClick r:id="rId6"/>
            </a:endParaRPr>
          </a:p>
          <a:p>
            <a:endParaRPr lang="sv-SE" dirty="0">
              <a:cs typeface="Arial"/>
            </a:endParaRPr>
          </a:p>
          <a:p>
            <a:endParaRPr lang="sv-SE" dirty="0">
              <a:cs typeface="Arial"/>
            </a:endParaRPr>
          </a:p>
          <a:p>
            <a:endParaRPr lang="sv-SE" dirty="0">
              <a:cs typeface="Arial"/>
            </a:endParaRPr>
          </a:p>
        </p:txBody>
      </p:sp>
      <p:sp>
        <p:nvSpPr>
          <p:cNvPr id="4" name="Platshållare för datum 3"/>
          <p:cNvSpPr>
            <a:spLocks noGrp="1"/>
          </p:cNvSpPr>
          <p:nvPr>
            <p:ph type="dt" idx="1"/>
          </p:nvPr>
        </p:nvSpPr>
        <p:spPr/>
        <p:txBody>
          <a:bodyPr/>
          <a:lstStyle/>
          <a:p>
            <a:fld id="{F995FFDC-F934-4037-B505-500B08CD3B8C}" type="datetime1">
              <a:rPr lang="sv-SE" smtClean="0"/>
              <a:t>2025-01-03</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5</a:t>
            </a:fld>
            <a:endParaRPr lang="sv-SE"/>
          </a:p>
        </p:txBody>
      </p:sp>
    </p:spTree>
    <p:extLst>
      <p:ext uri="{BB962C8B-B14F-4D97-AF65-F5344CB8AC3E}">
        <p14:creationId xmlns:p14="http://schemas.microsoft.com/office/powerpoint/2010/main" val="16918768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datum 3"/>
          <p:cNvSpPr>
            <a:spLocks noGrp="1"/>
          </p:cNvSpPr>
          <p:nvPr>
            <p:ph type="dt" idx="1"/>
          </p:nvPr>
        </p:nvSpPr>
        <p:spPr/>
        <p:txBody>
          <a:bodyPr/>
          <a:lstStyle/>
          <a:p>
            <a:fld id="{F995FFDC-F934-4037-B505-500B08CD3B8C}" type="datetime1">
              <a:rPr lang="sv-SE" smtClean="0"/>
              <a:t>2025-01-03</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6</a:t>
            </a:fld>
            <a:endParaRPr lang="sv-SE"/>
          </a:p>
        </p:txBody>
      </p:sp>
    </p:spTree>
    <p:extLst>
      <p:ext uri="{BB962C8B-B14F-4D97-AF65-F5344CB8AC3E}">
        <p14:creationId xmlns:p14="http://schemas.microsoft.com/office/powerpoint/2010/main" val="930208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datum 3"/>
          <p:cNvSpPr>
            <a:spLocks noGrp="1"/>
          </p:cNvSpPr>
          <p:nvPr>
            <p:ph type="dt" idx="1"/>
          </p:nvPr>
        </p:nvSpPr>
        <p:spPr/>
        <p:txBody>
          <a:bodyPr/>
          <a:lstStyle/>
          <a:p>
            <a:fld id="{F995FFDC-F934-4037-B505-500B08CD3B8C}" type="datetime1">
              <a:rPr lang="sv-SE" smtClean="0"/>
              <a:t>2025-01-03</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7</a:t>
            </a:fld>
            <a:endParaRPr lang="sv-SE"/>
          </a:p>
        </p:txBody>
      </p:sp>
    </p:spTree>
    <p:extLst>
      <p:ext uri="{BB962C8B-B14F-4D97-AF65-F5344CB8AC3E}">
        <p14:creationId xmlns:p14="http://schemas.microsoft.com/office/powerpoint/2010/main" val="17879518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800" dirty="0">
                <a:effectLst/>
                <a:latin typeface="Arial" panose="020B0604020202020204" pitchFamily="34" charset="0"/>
                <a:ea typeface="Arial" panose="020B0604020202020204" pitchFamily="34" charset="0"/>
              </a:rPr>
              <a:t>Enligt föreskriften </a:t>
            </a:r>
            <a:r>
              <a:rPr lang="sv-SE" sz="1800" i="1" dirty="0">
                <a:effectLst/>
                <a:latin typeface="Arial" panose="020B0604020202020204" pitchFamily="34" charset="0"/>
                <a:ea typeface="Arial" panose="020B0604020202020204" pitchFamily="34" charset="0"/>
              </a:rPr>
              <a:t>”Våld och hot i arbetsmiljön” </a:t>
            </a:r>
            <a:r>
              <a:rPr lang="sv-SE" sz="1800" dirty="0">
                <a:effectLst/>
                <a:latin typeface="Arial" panose="020B0604020202020204" pitchFamily="34" charset="0"/>
                <a:ea typeface="Arial" panose="020B0604020202020204" pitchFamily="34" charset="0"/>
              </a:rPr>
              <a:t>(AFS 1993:2) ska arbetsgivaren utreda de risker som kan finnas i arbetet samt vidta åtgärder. Riskbedömning ska genomföras minst en gång per år i samband med </a:t>
            </a:r>
            <a:r>
              <a:rPr lang="sv-SE" sz="1800" dirty="0" err="1">
                <a:effectLst/>
                <a:latin typeface="Arial" panose="020B0604020202020204" pitchFamily="34" charset="0"/>
                <a:ea typeface="Arial" panose="020B0604020202020204" pitchFamily="34" charset="0"/>
              </a:rPr>
              <a:t>arbetsmiljöronden</a:t>
            </a:r>
            <a:r>
              <a:rPr lang="sv-SE" sz="1800" dirty="0">
                <a:effectLst/>
                <a:latin typeface="Arial" panose="020B0604020202020204" pitchFamily="34" charset="0"/>
                <a:ea typeface="Arial" panose="020B0604020202020204" pitchFamily="34" charset="0"/>
              </a:rPr>
              <a:t> på arbetsplatsen samt vid händelse där hot och våld är inblandat.  </a:t>
            </a:r>
          </a:p>
          <a:p>
            <a:endParaRPr lang="sv-SE" sz="1800" dirty="0">
              <a:effectLst/>
              <a:latin typeface="Arial" panose="020B0604020202020204" pitchFamily="34" charset="0"/>
              <a:ea typeface="Arial" panose="020B0604020202020204" pitchFamily="34" charset="0"/>
            </a:endParaRPr>
          </a:p>
          <a:p>
            <a:pPr marL="342900" indent="-342900">
              <a:buAutoNum type="arabicPeriod"/>
            </a:pPr>
            <a:r>
              <a:rPr lang="sv-SE" sz="1800" dirty="0">
                <a:effectLst/>
                <a:latin typeface="Arial" panose="020B0604020202020204" pitchFamily="34" charset="0"/>
                <a:ea typeface="Arial" panose="020B0604020202020204" pitchFamily="34" charset="0"/>
              </a:rPr>
              <a:t>Bra och fungerade rutiner – stänga dörrar, larm, obehöriga utanför osv. </a:t>
            </a:r>
          </a:p>
          <a:p>
            <a:pPr marL="342900" indent="-342900">
              <a:buAutoNum type="arabicPeriod"/>
            </a:pPr>
            <a:r>
              <a:rPr lang="sv-SE" sz="1800" dirty="0">
                <a:effectLst/>
                <a:latin typeface="Arial" panose="020B0604020202020204" pitchFamily="34" charset="0"/>
                <a:ea typeface="Arial" panose="020B0604020202020204" pitchFamily="34" charset="0"/>
              </a:rPr>
              <a:t>Introduktion och utbildning -  alla ska ha utbildning om säkerhetsrutiner, larm osv. </a:t>
            </a:r>
          </a:p>
          <a:p>
            <a:pPr marL="342900" indent="-342900">
              <a:buAutoNum type="arabicPeriod"/>
            </a:pPr>
            <a:r>
              <a:rPr lang="sv-SE" sz="1800" dirty="0">
                <a:effectLst/>
                <a:latin typeface="Arial" panose="020B0604020202020204" pitchFamily="34" charset="0"/>
                <a:ea typeface="Arial" panose="020B0604020202020204" pitchFamily="34" charset="0"/>
              </a:rPr>
              <a:t>Vidareutbildning – sjukdomar, alkohol och kultur osv. </a:t>
            </a:r>
          </a:p>
          <a:p>
            <a:pPr marL="0" indent="0">
              <a:buNone/>
            </a:pPr>
            <a:br>
              <a:rPr lang="sv-SE" sz="1800" dirty="0">
                <a:effectLst/>
                <a:latin typeface="Arial" panose="020B0604020202020204" pitchFamily="34" charset="0"/>
                <a:ea typeface="Arial" panose="020B0604020202020204" pitchFamily="34" charset="0"/>
              </a:rPr>
            </a:br>
            <a:r>
              <a:rPr lang="sv-SE" sz="1800" dirty="0">
                <a:effectLst/>
                <a:latin typeface="Arial" panose="020B0604020202020204" pitchFamily="34" charset="0"/>
                <a:ea typeface="Arial" panose="020B0604020202020204" pitchFamily="34" charset="0"/>
              </a:rPr>
              <a:t>SAM – använd vid behov: </a:t>
            </a:r>
          </a:p>
          <a:p>
            <a:pPr marL="0" indent="0">
              <a:buNone/>
            </a:pPr>
            <a:r>
              <a:rPr lang="sv-SE" dirty="0">
                <a:hlinkClick r:id="rId3"/>
              </a:rPr>
              <a:t>Checklista: Kartlägg riskerna för hot och våld i arbetsmiljön (av.se)</a:t>
            </a:r>
            <a:endParaRPr lang="sv-SE" dirty="0"/>
          </a:p>
          <a:p>
            <a:pPr marL="0" indent="0">
              <a:buNone/>
            </a:pPr>
            <a:endParaRPr lang="sv-SE" dirty="0"/>
          </a:p>
          <a:p>
            <a:pPr marL="0" indent="0">
              <a:buNone/>
            </a:pPr>
            <a:r>
              <a:rPr lang="sv-SE" b="1" dirty="0"/>
              <a:t>Ensamarbete: </a:t>
            </a:r>
          </a:p>
          <a:p>
            <a:pPr marL="0" indent="0">
              <a:buNone/>
            </a:pPr>
            <a:r>
              <a:rPr lang="sv-SE" dirty="0"/>
              <a:t>Dessa föreskrifter gäller arbete som arbetstagare utför i fysisk eller social isolering från andra människor (ensamarbete). </a:t>
            </a:r>
          </a:p>
          <a:p>
            <a:pPr marL="0" indent="0">
              <a:buNone/>
            </a:pPr>
            <a:br>
              <a:rPr lang="sv-SE" dirty="0"/>
            </a:br>
            <a:r>
              <a:rPr lang="sv-SE" dirty="0"/>
              <a:t>Med fysisk isolering avses en situation där den som utför arbetet inte på arbetsplatsen kan få kontakt med andra människor utan att använda ett tekniskt kommunikationshjälpmedel. </a:t>
            </a:r>
            <a:br>
              <a:rPr lang="sv-SE" dirty="0"/>
            </a:br>
            <a:r>
              <a:rPr lang="sv-SE" dirty="0"/>
              <a:t>Med social isolering avses en situation där den som utför arbetet befinner sig bland andra människor, men där förhållandena är sådana att han inte kan räkna med deras hjälp i en kritisk situation.</a:t>
            </a:r>
          </a:p>
          <a:p>
            <a:pPr marL="0" indent="0">
              <a:buNone/>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Vilka åtgärder hjälper vid ensamarbete? </a:t>
            </a:r>
            <a:br>
              <a:rPr lang="sv-SE" dirty="0"/>
            </a:br>
            <a:r>
              <a:rPr lang="sv-SE" dirty="0"/>
              <a:t>1. Bättre kunskap och rutiner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2. Förändrad fysisk miljö för att få bättre överblick över lokalen</a:t>
            </a:r>
            <a:br>
              <a:rPr lang="sv-SE" dirty="0"/>
            </a:br>
            <a:r>
              <a:rPr lang="sv-SE" dirty="0"/>
              <a:t>3. Större möjligheter att få stöd om något händer</a:t>
            </a:r>
            <a:br>
              <a:rPr lang="sv-SE" dirty="0"/>
            </a:br>
            <a:r>
              <a:rPr lang="sv-SE" dirty="0"/>
              <a:t>4. Tydlig hållning från arbetsgivaren att trakasserier är oacceptabla – hänvisa till rutin. Vi behöver dra fokus till organisations istället för individen. Det brukar lugna vid svåra samtal – hänvisa till Göteborgs Stads rutiner. </a:t>
            </a:r>
          </a:p>
          <a:p>
            <a:pPr marL="0" indent="0">
              <a:buNone/>
            </a:pPr>
            <a:endParaRPr lang="sv-SE" dirty="0"/>
          </a:p>
          <a:p>
            <a:endParaRPr lang="sv-SE" dirty="0"/>
          </a:p>
          <a:p>
            <a:r>
              <a:rPr lang="sv-SE" dirty="0"/>
              <a:t>Föreskriften om ensamarbete tar fasta på de särskilda risker som finns med ensamarbete, såväl fysiska som psykosociala, och uttrycker att ambitionen bör vara att minimera ensamarbetet, men den innehåller inget förbud mot ensamarbete.</a:t>
            </a:r>
          </a:p>
          <a:p>
            <a:endParaRPr lang="sv-SE" dirty="0"/>
          </a:p>
          <a:p>
            <a:endParaRPr lang="sv-SE" dirty="0"/>
          </a:p>
        </p:txBody>
      </p:sp>
      <p:sp>
        <p:nvSpPr>
          <p:cNvPr id="4" name="Platshållare för datum 3"/>
          <p:cNvSpPr>
            <a:spLocks noGrp="1"/>
          </p:cNvSpPr>
          <p:nvPr>
            <p:ph type="dt" idx="1"/>
          </p:nvPr>
        </p:nvSpPr>
        <p:spPr/>
        <p:txBody>
          <a:bodyPr/>
          <a:lstStyle/>
          <a:p>
            <a:fld id="{F995FFDC-F934-4037-B505-500B08CD3B8C}" type="datetime1">
              <a:rPr lang="sv-SE" smtClean="0"/>
              <a:t>2025-01-03</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8</a:t>
            </a:fld>
            <a:endParaRPr lang="sv-SE"/>
          </a:p>
        </p:txBody>
      </p:sp>
    </p:spTree>
    <p:extLst>
      <p:ext uri="{BB962C8B-B14F-4D97-AF65-F5344CB8AC3E}">
        <p14:creationId xmlns:p14="http://schemas.microsoft.com/office/powerpoint/2010/main" val="11981406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Åtkomstskydd - </a:t>
            </a:r>
            <a:r>
              <a:rPr lang="sv-SE" sz="1200" b="0" i="0" u="none" strike="noStrike" kern="1200" dirty="0">
                <a:solidFill>
                  <a:schemeClr val="tx1"/>
                </a:solidFill>
                <a:effectLst/>
                <a:latin typeface="+mn-lt"/>
                <a:ea typeface="+mn-ea"/>
                <a:cs typeface="+mn-cs"/>
              </a:rPr>
              <a:t>Begär alltid att anmälan blir åtkomstskyddad. Åtkomstskyddet innebär att sekretessen kring ärendet ökar och på så sätt avgränsas vilka som kan ta del av anmälan. Det är förundersökningsledaren som i slutänden avgör om åtkomstskyddet beviljas.</a:t>
            </a:r>
            <a:endParaRPr lang="sv-SE" dirty="0"/>
          </a:p>
        </p:txBody>
      </p:sp>
      <p:sp>
        <p:nvSpPr>
          <p:cNvPr id="4" name="Platshållare för datum 3"/>
          <p:cNvSpPr>
            <a:spLocks noGrp="1"/>
          </p:cNvSpPr>
          <p:nvPr>
            <p:ph type="dt" idx="1"/>
          </p:nvPr>
        </p:nvSpPr>
        <p:spPr/>
        <p:txBody>
          <a:bodyPr/>
          <a:lstStyle/>
          <a:p>
            <a:fld id="{F995FFDC-F934-4037-B505-500B08CD3B8C}" type="datetime1">
              <a:rPr lang="sv-SE" smtClean="0"/>
              <a:t>2025-01-03</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9</a:t>
            </a:fld>
            <a:endParaRPr lang="sv-SE"/>
          </a:p>
        </p:txBody>
      </p:sp>
    </p:spTree>
    <p:extLst>
      <p:ext uri="{BB962C8B-B14F-4D97-AF65-F5344CB8AC3E}">
        <p14:creationId xmlns:p14="http://schemas.microsoft.com/office/powerpoint/2010/main" val="26241851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sp>
        <p:nvSpPr>
          <p:cNvPr id="2" name="Title 1"/>
          <p:cNvSpPr>
            <a:spLocks noGrp="1"/>
          </p:cNvSpPr>
          <p:nvPr>
            <p:ph type="ctrTitle"/>
          </p:nvPr>
        </p:nvSpPr>
        <p:spPr>
          <a:xfrm>
            <a:off x="1731696" y="2626153"/>
            <a:ext cx="8728608" cy="1349829"/>
          </a:xfrm>
          <a:prstGeom prst="rect">
            <a:avLst/>
          </a:prstGeom>
        </p:spPr>
        <p:txBody>
          <a:bodyPr anchor="ctr" anchorCtr="0">
            <a:noAutofit/>
          </a:bodyPr>
          <a:lstStyle>
            <a:lvl1pPr algn="l">
              <a:lnSpc>
                <a:spcPct val="90000"/>
              </a:lnSpc>
              <a:defRPr sz="4200" kern="0" spc="0" baseline="0">
                <a:solidFill>
                  <a:schemeClr val="bg1"/>
                </a:solidFill>
              </a:defRPr>
            </a:lvl1pPr>
          </a:lstStyle>
          <a:p>
            <a:r>
              <a:rPr lang="sv-SE"/>
              <a:t>Klicka här för att ändra mall för rubrikformat</a:t>
            </a:r>
            <a:endParaRPr lang="en-US" dirty="0"/>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1731696" y="4165601"/>
            <a:ext cx="8728608" cy="251417"/>
          </a:xfrm>
        </p:spPr>
        <p:txBody>
          <a:bodyPr>
            <a:noAutofit/>
          </a:bodyPr>
          <a:lstStyle>
            <a:lvl1pPr marL="0" indent="0">
              <a:lnSpc>
                <a:spcPct val="100000"/>
              </a:lnSpc>
              <a:spcBef>
                <a:spcPts val="0"/>
              </a:spcBef>
              <a:buNone/>
              <a:defRPr sz="1800" kern="0" baseline="0">
                <a:solidFill>
                  <a:schemeClr val="bg1"/>
                </a:solidFill>
                <a:latin typeface="+mj-lt"/>
              </a:defRPr>
            </a:lvl1pPr>
          </a:lstStyle>
          <a:p>
            <a:pPr lvl="0"/>
            <a:r>
              <a:rPr lang="sv-SE" dirty="0"/>
              <a:t>Eventuell underrubrik</a:t>
            </a:r>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1731696" y="4606637"/>
            <a:ext cx="8728608" cy="251417"/>
          </a:xfrm>
        </p:spPr>
        <p:txBody>
          <a:bodyPr>
            <a:noAutofit/>
          </a:bodyPr>
          <a:lstStyle>
            <a:lvl1pPr marL="0" indent="0">
              <a:lnSpc>
                <a:spcPct val="100000"/>
              </a:lnSpc>
              <a:spcBef>
                <a:spcPts val="0"/>
              </a:spcBef>
              <a:buNone/>
              <a:defRPr sz="1400" kern="0" baseline="0">
                <a:solidFill>
                  <a:schemeClr val="bg1"/>
                </a:solidFill>
                <a:latin typeface="+mn-lt"/>
              </a:defRPr>
            </a:lvl1pPr>
          </a:lstStyle>
          <a:p>
            <a:pPr lvl="0"/>
            <a:r>
              <a:rPr lang="sv-SE" dirty="0"/>
              <a:t>Eventuellt namn på föredragshållare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dirty="0">
                <a:solidFill>
                  <a:schemeClr val="tx1">
                    <a:lumMod val="95000"/>
                    <a:lumOff val="5000"/>
                  </a:schemeClr>
                </a:solidFill>
                <a:latin typeface="+mn-lt"/>
              </a:rPr>
              <a:t>Hållbar stad – öppen för världen</a:t>
            </a:r>
          </a:p>
        </p:txBody>
      </p:sp>
      <p:pic>
        <p:nvPicPr>
          <p:cNvPr id="8" name="Bildobjekt 7" descr="Logo" title="Logo">
            <a:extLst>
              <a:ext uri="{FF2B5EF4-FFF2-40B4-BE49-F238E27FC236}">
                <a16:creationId xmlns:a16="http://schemas.microsoft.com/office/drawing/2014/main" id="{2DF30E6D-8B83-4DA1-ADDE-3B45462766FF}"/>
              </a:ext>
            </a:extLst>
          </p:cNvPr>
          <p:cNvPicPr>
            <a:picLocks noChangeAspect="1"/>
          </p:cNvPicPr>
          <p:nvPr userDrawn="1"/>
        </p:nvPicPr>
        <p:blipFill>
          <a:blip r:embed="rId2"/>
          <a:stretch>
            <a:fillRect/>
          </a:stretch>
        </p:blipFill>
        <p:spPr>
          <a:xfrm>
            <a:off x="10297795" y="401983"/>
            <a:ext cx="1481456" cy="499915"/>
          </a:xfrm>
          <a:prstGeom prst="rect">
            <a:avLst/>
          </a:prstGeom>
        </p:spPr>
      </p:pic>
    </p:spTree>
    <p:extLst>
      <p:ext uri="{BB962C8B-B14F-4D97-AF65-F5344CB8AC3E}">
        <p14:creationId xmlns:p14="http://schemas.microsoft.com/office/powerpoint/2010/main" val="41869971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ild helsida med rubrik">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4C2CB002-9FCD-48CA-BEF4-9C216A36070A}"/>
              </a:ext>
            </a:extLst>
          </p:cNvPr>
          <p:cNvSpPr>
            <a:spLocks noGrp="1"/>
          </p:cNvSpPr>
          <p:nvPr>
            <p:ph type="ftr" sz="quarter" idx="11"/>
          </p:nvPr>
        </p:nvSpPr>
        <p:spPr>
          <a:xfrm>
            <a:off x="479999" y="6376989"/>
            <a:ext cx="5616000" cy="147636"/>
          </a:xfrm>
          <a:prstGeom prst="rect">
            <a:avLst/>
          </a:prstGeom>
        </p:spPr>
        <p:txBody>
          <a:bodyPr/>
          <a:lstStyle/>
          <a:p>
            <a:endParaRPr lang="sv-SE" dirty="0"/>
          </a:p>
        </p:txBody>
      </p:sp>
      <p:sp>
        <p:nvSpPr>
          <p:cNvPr id="4" name="Platshållare för bild 5">
            <a:extLst>
              <a:ext uri="{FF2B5EF4-FFF2-40B4-BE49-F238E27FC236}">
                <a16:creationId xmlns:a16="http://schemas.microsoft.com/office/drawing/2014/main" id="{1566CF40-59BE-4449-B880-5CCAFCC9D997}"/>
              </a:ext>
            </a:extLst>
          </p:cNvPr>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dirty="0"/>
            </a:br>
            <a:br>
              <a:rPr lang="sv-SE" dirty="0"/>
            </a:br>
            <a:br>
              <a:rPr lang="sv-SE" dirty="0"/>
            </a:br>
            <a:r>
              <a:rPr lang="sv-SE" dirty="0"/>
              <a:t>Klicka på ikonen ovan</a:t>
            </a:r>
            <a:br>
              <a:rPr lang="sv-SE" dirty="0"/>
            </a:br>
            <a:r>
              <a:rPr lang="sv-SE" dirty="0"/>
              <a:t>för att lägga till en bild</a:t>
            </a:r>
            <a:endParaRPr lang="en-US" dirty="0"/>
          </a:p>
        </p:txBody>
      </p:sp>
      <p:sp>
        <p:nvSpPr>
          <p:cNvPr id="6" name="Title 1">
            <a:extLst>
              <a:ext uri="{FF2B5EF4-FFF2-40B4-BE49-F238E27FC236}">
                <a16:creationId xmlns:a16="http://schemas.microsoft.com/office/drawing/2014/main" id="{5F556A3A-7138-45B2-8593-FAB5296ADD6C}"/>
              </a:ext>
            </a:extLst>
          </p:cNvPr>
          <p:cNvSpPr>
            <a:spLocks noGrp="1"/>
          </p:cNvSpPr>
          <p:nvPr>
            <p:ph type="ctrTitle"/>
          </p:nvPr>
        </p:nvSpPr>
        <p:spPr>
          <a:xfrm>
            <a:off x="1528841" y="2404809"/>
            <a:ext cx="9134323" cy="1113092"/>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dirty="0"/>
          </a:p>
        </p:txBody>
      </p:sp>
    </p:spTree>
    <p:extLst>
      <p:ext uri="{BB962C8B-B14F-4D97-AF65-F5344CB8AC3E}">
        <p14:creationId xmlns:p14="http://schemas.microsoft.com/office/powerpoint/2010/main" val="240723735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sv-SE" dirty="0"/>
              <a:t>Klicka här för att ändra mall för rubrikformat</a:t>
            </a:r>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1056000" y="1738313"/>
            <a:ext cx="10080000" cy="4175124"/>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2" name="Platshållare för bildnummer 1">
            <a:extLst>
              <a:ext uri="{FF2B5EF4-FFF2-40B4-BE49-F238E27FC236}">
                <a16:creationId xmlns:a16="http://schemas.microsoft.com/office/drawing/2014/main" id="{AF1C70CC-B8D4-4719-BB1B-23D6C9B7187C}"/>
              </a:ext>
            </a:extLst>
          </p:cNvPr>
          <p:cNvSpPr>
            <a:spLocks noGrp="1"/>
          </p:cNvSpPr>
          <p:nvPr>
            <p:ph type="sldNum" sz="quarter" idx="12"/>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38118782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424537-5ECE-4D36-9AE9-88D8AFB54949}"/>
              </a:ext>
            </a:extLst>
          </p:cNvPr>
          <p:cNvSpPr>
            <a:spLocks noGrp="1"/>
          </p:cNvSpPr>
          <p:nvPr>
            <p:ph type="title"/>
          </p:nvPr>
        </p:nvSpPr>
        <p:spPr/>
        <p:txBody>
          <a:bodyPr/>
          <a:lstStyle/>
          <a:p>
            <a:r>
              <a:rPr lang="sv-SE"/>
              <a:t>Klicka här för att ändra mall för rubrikformat</a:t>
            </a:r>
            <a:endParaRPr lang="sv-SE" dirty="0"/>
          </a:p>
        </p:txBody>
      </p:sp>
      <p:sp>
        <p:nvSpPr>
          <p:cNvPr id="3" name="Content Placeholder 2"/>
          <p:cNvSpPr>
            <a:spLocks noGrp="1"/>
          </p:cNvSpPr>
          <p:nvPr>
            <p:ph sz="half" idx="1"/>
          </p:nvPr>
        </p:nvSpPr>
        <p:spPr>
          <a:xfrm>
            <a:off x="407988" y="1736729"/>
            <a:ext cx="5400000" cy="4176710"/>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4" name="Content Placeholder 3"/>
          <p:cNvSpPr>
            <a:spLocks noGrp="1"/>
          </p:cNvSpPr>
          <p:nvPr>
            <p:ph sz="half" idx="2"/>
          </p:nvPr>
        </p:nvSpPr>
        <p:spPr>
          <a:xfrm>
            <a:off x="6379250" y="1736729"/>
            <a:ext cx="5400000" cy="4176710"/>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5" name="Platshållare för bildnummer 4">
            <a:extLst>
              <a:ext uri="{FF2B5EF4-FFF2-40B4-BE49-F238E27FC236}">
                <a16:creationId xmlns:a16="http://schemas.microsoft.com/office/drawing/2014/main" id="{EC9B43C6-89FD-4564-BB62-9B67C1AE2E6A}"/>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295621168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CE7E41F-F5AB-42BF-88B5-ED5B44A6461E}"/>
              </a:ext>
            </a:extLst>
          </p:cNvPr>
          <p:cNvSpPr>
            <a:spLocks noGrp="1"/>
          </p:cNvSpPr>
          <p:nvPr>
            <p:ph type="title"/>
          </p:nvPr>
        </p:nvSpPr>
        <p:spPr/>
        <p:txBody>
          <a:bodyPr/>
          <a:lstStyle/>
          <a:p>
            <a:r>
              <a:rPr lang="sv-SE"/>
              <a:t>Klicka här för att ändra mall för rubrikformat</a:t>
            </a:r>
            <a:endParaRPr lang="sv-SE" dirty="0"/>
          </a:p>
        </p:txBody>
      </p:sp>
      <p:sp>
        <p:nvSpPr>
          <p:cNvPr id="3" name="Text Placeholder 2"/>
          <p:cNvSpPr>
            <a:spLocks noGrp="1"/>
          </p:cNvSpPr>
          <p:nvPr>
            <p:ph type="body" idx="1"/>
          </p:nvPr>
        </p:nvSpPr>
        <p:spPr>
          <a:xfrm>
            <a:off x="407988" y="1588563"/>
            <a:ext cx="527808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4" name="Content Placeholder 3"/>
          <p:cNvSpPr>
            <a:spLocks noGrp="1"/>
          </p:cNvSpPr>
          <p:nvPr>
            <p:ph sz="half" idx="2"/>
          </p:nvPr>
        </p:nvSpPr>
        <p:spPr>
          <a:xfrm>
            <a:off x="407988" y="2281031"/>
            <a:ext cx="5278080" cy="3524684"/>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5" name="Text Placeholder 4"/>
          <p:cNvSpPr>
            <a:spLocks noGrp="1"/>
          </p:cNvSpPr>
          <p:nvPr>
            <p:ph type="body" sz="quarter" idx="3"/>
          </p:nvPr>
        </p:nvSpPr>
        <p:spPr>
          <a:xfrm>
            <a:off x="6432000" y="1591385"/>
            <a:ext cx="528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6" name="Content Placeholder 5"/>
          <p:cNvSpPr>
            <a:spLocks noGrp="1"/>
          </p:cNvSpPr>
          <p:nvPr>
            <p:ph sz="quarter" idx="4"/>
          </p:nvPr>
        </p:nvSpPr>
        <p:spPr>
          <a:xfrm>
            <a:off x="6432000" y="2281035"/>
            <a:ext cx="5280000" cy="3524685"/>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2" name="Platshållare för bildnummer 1">
            <a:extLst>
              <a:ext uri="{FF2B5EF4-FFF2-40B4-BE49-F238E27FC236}">
                <a16:creationId xmlns:a16="http://schemas.microsoft.com/office/drawing/2014/main" id="{5B0B39BD-A593-4A83-AD46-53A96C2F78AD}"/>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75430389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68562D-9C3D-4ED0-821E-7821BFECF33E}"/>
              </a:ext>
            </a:extLst>
          </p:cNvPr>
          <p:cNvSpPr>
            <a:spLocks noGrp="1"/>
          </p:cNvSpPr>
          <p:nvPr>
            <p:ph type="title"/>
          </p:nvPr>
        </p:nvSpPr>
        <p:spPr/>
        <p:txBody>
          <a:bodyPr/>
          <a:lstStyle/>
          <a:p>
            <a:r>
              <a:rPr lang="sv-SE"/>
              <a:t>Klicka här för att ändra mall för rubrikformat</a:t>
            </a:r>
            <a:endParaRPr lang="sv-SE" dirty="0"/>
          </a:p>
        </p:txBody>
      </p:sp>
      <p:sp>
        <p:nvSpPr>
          <p:cNvPr id="3" name="Platshållare för bildnummer 2">
            <a:extLst>
              <a:ext uri="{FF2B5EF4-FFF2-40B4-BE49-F238E27FC236}">
                <a16:creationId xmlns:a16="http://schemas.microsoft.com/office/drawing/2014/main" id="{471AB884-926D-4607-993A-83391A779C12}"/>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70871652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sv-SE"/>
              <a:t>Klicka här för att ändra mall för rubrikformat</a:t>
            </a:r>
            <a:endParaRPr lang="sv-SE" dirty="0"/>
          </a:p>
        </p:txBody>
      </p:sp>
      <p:sp>
        <p:nvSpPr>
          <p:cNvPr id="6" name="Content Placeholder 2">
            <a:extLst>
              <a:ext uri="{FF2B5EF4-FFF2-40B4-BE49-F238E27FC236}">
                <a16:creationId xmlns:a16="http://schemas.microsoft.com/office/drawing/2014/main" id="{51FAA0E3-3FDA-41A6-B9F8-73A1FEF31347}"/>
              </a:ext>
            </a:extLst>
          </p:cNvPr>
          <p:cNvSpPr>
            <a:spLocks noGrp="1"/>
          </p:cNvSpPr>
          <p:nvPr>
            <p:ph sz="half" idx="10"/>
          </p:nvPr>
        </p:nvSpPr>
        <p:spPr>
          <a:xfrm>
            <a:off x="417075" y="1736728"/>
            <a:ext cx="5678925"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3" name="Picture Placeholder 2"/>
          <p:cNvSpPr>
            <a:spLocks noGrp="1"/>
          </p:cNvSpPr>
          <p:nvPr>
            <p:ph type="pic" idx="1" hasCustomPrompt="1"/>
          </p:nvPr>
        </p:nvSpPr>
        <p:spPr>
          <a:xfrm>
            <a:off x="7598925"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Platshållare för bildnummer 3">
            <a:extLst>
              <a:ext uri="{FF2B5EF4-FFF2-40B4-BE49-F238E27FC236}">
                <a16:creationId xmlns:a16="http://schemas.microsoft.com/office/drawing/2014/main" id="{AB6397E3-2F6A-46E7-B952-96596182496A}"/>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251083233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1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p:txBody>
          <a:bodyPr/>
          <a:lstStyle/>
          <a:p>
            <a:r>
              <a:rPr lang="sv-SE"/>
              <a:t>Klicka här för att ändra mall för rubrikformat</a:t>
            </a:r>
            <a:endParaRPr lang="sv-SE" dirty="0"/>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096000" y="1736728"/>
            <a:ext cx="5688013" cy="4194629"/>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3" name="Picture Placeholder 2"/>
          <p:cNvSpPr>
            <a:spLocks noGrp="1"/>
          </p:cNvSpPr>
          <p:nvPr>
            <p:ph type="pic" idx="1" hasCustomPrompt="1"/>
          </p:nvPr>
        </p:nvSpPr>
        <p:spPr>
          <a:xfrm>
            <a:off x="407988"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8040355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2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800227-24F3-424A-950F-9031EC7717A1}"/>
              </a:ext>
            </a:extLst>
          </p:cNvPr>
          <p:cNvSpPr>
            <a:spLocks noGrp="1"/>
          </p:cNvSpPr>
          <p:nvPr>
            <p:ph type="title"/>
          </p:nvPr>
        </p:nvSpPr>
        <p:spPr/>
        <p:txBody>
          <a:bodyPr/>
          <a:lstStyle/>
          <a:p>
            <a:r>
              <a:rPr lang="sv-SE"/>
              <a:t>Klicka här för att ändra mall för rubrikformat</a:t>
            </a:r>
            <a:endParaRPr lang="sv-SE" dirty="0"/>
          </a:p>
        </p:txBody>
      </p:sp>
      <p:sp>
        <p:nvSpPr>
          <p:cNvPr id="3" name="Picture Placeholder 2"/>
          <p:cNvSpPr>
            <a:spLocks noGrp="1"/>
          </p:cNvSpPr>
          <p:nvPr>
            <p:ph type="pic" idx="1" hasCustomPrompt="1"/>
          </p:nvPr>
        </p:nvSpPr>
        <p:spPr>
          <a:xfrm>
            <a:off x="407988"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Text Placeholder 3"/>
          <p:cNvSpPr>
            <a:spLocks noGrp="1"/>
          </p:cNvSpPr>
          <p:nvPr>
            <p:ph type="body" sz="half" idx="2"/>
          </p:nvPr>
        </p:nvSpPr>
        <p:spPr>
          <a:xfrm>
            <a:off x="407988"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dirty="0"/>
              <a:t>Redigera format för bakgrundstext</a:t>
            </a:r>
          </a:p>
        </p:txBody>
      </p:sp>
      <p:sp>
        <p:nvSpPr>
          <p:cNvPr id="10" name="Picture Placeholder 2">
            <a:extLst>
              <a:ext uri="{FF2B5EF4-FFF2-40B4-BE49-F238E27FC236}">
                <a16:creationId xmlns:a16="http://schemas.microsoft.com/office/drawing/2014/main" id="{F5F04B5A-F0FB-4FC9-9F5F-CDA6CEE251C7}"/>
              </a:ext>
            </a:extLst>
          </p:cNvPr>
          <p:cNvSpPr>
            <a:spLocks noGrp="1"/>
          </p:cNvSpPr>
          <p:nvPr>
            <p:ph type="pic" idx="12" hasCustomPrompt="1"/>
          </p:nvPr>
        </p:nvSpPr>
        <p:spPr>
          <a:xfrm>
            <a:off x="4296000"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15" name="Text Placeholder 3">
            <a:extLst>
              <a:ext uri="{FF2B5EF4-FFF2-40B4-BE49-F238E27FC236}">
                <a16:creationId xmlns:a16="http://schemas.microsoft.com/office/drawing/2014/main" id="{A5F93C07-C166-474C-8E0B-4E9C3BBCB337}"/>
              </a:ext>
            </a:extLst>
          </p:cNvPr>
          <p:cNvSpPr>
            <a:spLocks noGrp="1"/>
          </p:cNvSpPr>
          <p:nvPr>
            <p:ph type="body" sz="half" idx="15"/>
          </p:nvPr>
        </p:nvSpPr>
        <p:spPr>
          <a:xfrm>
            <a:off x="4296000"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1" name="Picture Placeholder 2">
            <a:extLst>
              <a:ext uri="{FF2B5EF4-FFF2-40B4-BE49-F238E27FC236}">
                <a16:creationId xmlns:a16="http://schemas.microsoft.com/office/drawing/2014/main" id="{A7F97845-F21E-448F-BCE4-594A545AB8CB}"/>
              </a:ext>
            </a:extLst>
          </p:cNvPr>
          <p:cNvSpPr>
            <a:spLocks noGrp="1"/>
          </p:cNvSpPr>
          <p:nvPr>
            <p:ph type="pic" idx="13" hasCustomPrompt="1"/>
          </p:nvPr>
        </p:nvSpPr>
        <p:spPr>
          <a:xfrm>
            <a:off x="8184013"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14" name="Text Placeholder 3">
            <a:extLst>
              <a:ext uri="{FF2B5EF4-FFF2-40B4-BE49-F238E27FC236}">
                <a16:creationId xmlns:a16="http://schemas.microsoft.com/office/drawing/2014/main" id="{5F230963-9997-4CAE-9B9D-4F53D8044D29}"/>
              </a:ext>
            </a:extLst>
          </p:cNvPr>
          <p:cNvSpPr>
            <a:spLocks noGrp="1"/>
          </p:cNvSpPr>
          <p:nvPr>
            <p:ph type="body" sz="half" idx="14"/>
          </p:nvPr>
        </p:nvSpPr>
        <p:spPr>
          <a:xfrm>
            <a:off x="8184013"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dirty="0"/>
              <a:t>Redigera format för bakgrundstext</a:t>
            </a:r>
          </a:p>
        </p:txBody>
      </p:sp>
      <p:sp>
        <p:nvSpPr>
          <p:cNvPr id="5" name="Platshållare för bildnummer 4">
            <a:extLst>
              <a:ext uri="{FF2B5EF4-FFF2-40B4-BE49-F238E27FC236}">
                <a16:creationId xmlns:a16="http://schemas.microsoft.com/office/drawing/2014/main" id="{23227AAC-52A1-439E-A66E-B8A4CE23E2A5}"/>
              </a:ext>
            </a:extLst>
          </p:cNvPr>
          <p:cNvSpPr>
            <a:spLocks noGrp="1"/>
          </p:cNvSpPr>
          <p:nvPr>
            <p:ph type="sldNum" sz="quarter" idx="16"/>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1787650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preserve="1" userDrawn="1">
  <p:cSld name="Bild helsida">
    <p:spTree>
      <p:nvGrpSpPr>
        <p:cNvPr id="1" name=""/>
        <p:cNvGrpSpPr/>
        <p:nvPr/>
      </p:nvGrpSpPr>
      <p:grpSpPr>
        <a:xfrm>
          <a:off x="0" y="0"/>
          <a:ext cx="0" cy="0"/>
          <a:chOff x="0" y="0"/>
          <a:chExt cx="0" cy="0"/>
        </a:xfrm>
      </p:grpSpPr>
      <p:sp>
        <p:nvSpPr>
          <p:cNvPr id="5" name="Platshållare för bild 4"/>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dirty="0"/>
              <a:t>Klicka på ikonen </a:t>
            </a:r>
            <a:br>
              <a:rPr lang="sv-SE" dirty="0"/>
            </a:br>
            <a:br>
              <a:rPr lang="sv-SE" dirty="0"/>
            </a:br>
            <a:r>
              <a:rPr lang="sv-SE" dirty="0"/>
              <a:t>för att lägga till en bild</a:t>
            </a:r>
            <a:endParaRPr lang="en-US" dirty="0"/>
          </a:p>
        </p:txBody>
      </p:sp>
    </p:spTree>
    <p:extLst>
      <p:ext uri="{BB962C8B-B14F-4D97-AF65-F5344CB8AC3E}">
        <p14:creationId xmlns:p14="http://schemas.microsoft.com/office/powerpoint/2010/main" val="258833670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preserve="1" userDrawn="1">
  <p:cSld name="Bild helsida med rubrik">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4C2CB002-9FCD-48CA-BEF4-9C216A36070A}"/>
              </a:ext>
            </a:extLst>
          </p:cNvPr>
          <p:cNvSpPr>
            <a:spLocks noGrp="1"/>
          </p:cNvSpPr>
          <p:nvPr>
            <p:ph type="ftr" sz="quarter" idx="11"/>
          </p:nvPr>
        </p:nvSpPr>
        <p:spPr>
          <a:xfrm>
            <a:off x="479999" y="6376989"/>
            <a:ext cx="5616000" cy="147636"/>
          </a:xfrm>
          <a:prstGeom prst="rect">
            <a:avLst/>
          </a:prstGeom>
        </p:spPr>
        <p:txBody>
          <a:bodyPr/>
          <a:lstStyle/>
          <a:p>
            <a:endParaRPr lang="sv-SE" dirty="0"/>
          </a:p>
        </p:txBody>
      </p:sp>
      <p:sp>
        <p:nvSpPr>
          <p:cNvPr id="4" name="Platshållare för bild 5">
            <a:extLst>
              <a:ext uri="{FF2B5EF4-FFF2-40B4-BE49-F238E27FC236}">
                <a16:creationId xmlns:a16="http://schemas.microsoft.com/office/drawing/2014/main" id="{1566CF40-59BE-4449-B880-5CCAFCC9D997}"/>
              </a:ext>
            </a:extLst>
          </p:cNvPr>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dirty="0"/>
            </a:br>
            <a:br>
              <a:rPr lang="sv-SE" dirty="0"/>
            </a:br>
            <a:br>
              <a:rPr lang="sv-SE" dirty="0"/>
            </a:br>
            <a:r>
              <a:rPr lang="sv-SE" dirty="0"/>
              <a:t>Klicka på ikonen ovan</a:t>
            </a:r>
            <a:br>
              <a:rPr lang="sv-SE" dirty="0"/>
            </a:br>
            <a:r>
              <a:rPr lang="sv-SE" dirty="0"/>
              <a:t>för att lägga till en bild</a:t>
            </a:r>
            <a:endParaRPr lang="en-US" dirty="0"/>
          </a:p>
        </p:txBody>
      </p:sp>
      <p:sp>
        <p:nvSpPr>
          <p:cNvPr id="6" name="Title 1">
            <a:extLst>
              <a:ext uri="{FF2B5EF4-FFF2-40B4-BE49-F238E27FC236}">
                <a16:creationId xmlns:a16="http://schemas.microsoft.com/office/drawing/2014/main" id="{5F556A3A-7138-45B2-8593-FAB5296ADD6C}"/>
              </a:ext>
            </a:extLst>
          </p:cNvPr>
          <p:cNvSpPr>
            <a:spLocks noGrp="1"/>
          </p:cNvSpPr>
          <p:nvPr>
            <p:ph type="ctrTitle"/>
          </p:nvPr>
        </p:nvSpPr>
        <p:spPr>
          <a:xfrm>
            <a:off x="1528841" y="2404809"/>
            <a:ext cx="9134323" cy="1113092"/>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dirty="0"/>
          </a:p>
        </p:txBody>
      </p:sp>
    </p:spTree>
    <p:extLst>
      <p:ext uri="{BB962C8B-B14F-4D97-AF65-F5344CB8AC3E}">
        <p14:creationId xmlns:p14="http://schemas.microsoft.com/office/powerpoint/2010/main" val="338867267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4BC2FFEF-6434-4E63-AD0D-37B93846A0B7}"/>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9239428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3" name="Platshållare för bildnummer 2">
            <a:extLst>
              <a:ext uri="{FF2B5EF4-FFF2-40B4-BE49-F238E27FC236}">
                <a16:creationId xmlns:a16="http://schemas.microsoft.com/office/drawing/2014/main" id="{474F5195-589E-4BA5-AA31-A11EABAE756F}"/>
              </a:ext>
            </a:extLst>
          </p:cNvPr>
          <p:cNvSpPr>
            <a:spLocks noGrp="1"/>
          </p:cNvSpPr>
          <p:nvPr>
            <p:ph type="sldNum" sz="quarter" idx="10"/>
          </p:nvPr>
        </p:nvSpPr>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411486421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type="blank" preserve="1">
  <p:cSld name="Helt 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077547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userDrawn="1">
  <p:cSld name="Avsnittsrubrik med bild">
    <p:spTree>
      <p:nvGrpSpPr>
        <p:cNvPr id="1" name=""/>
        <p:cNvGrpSpPr/>
        <p:nvPr/>
      </p:nvGrpSpPr>
      <p:grpSpPr>
        <a:xfrm>
          <a:off x="0" y="0"/>
          <a:ext cx="0" cy="0"/>
          <a:chOff x="0" y="0"/>
          <a:chExt cx="0" cy="0"/>
        </a:xfrm>
      </p:grpSpPr>
      <p:sp>
        <p:nvSpPr>
          <p:cNvPr id="8" name="Platshållare för bild 5">
            <a:extLst>
              <a:ext uri="{FF2B5EF4-FFF2-40B4-BE49-F238E27FC236}">
                <a16:creationId xmlns:a16="http://schemas.microsoft.com/office/drawing/2014/main" id="{E89F1A3B-CD83-40C2-B654-7491BD29FCD5}"/>
              </a:ext>
            </a:extLst>
          </p:cNvPr>
          <p:cNvSpPr>
            <a:spLocks noGrp="1"/>
          </p:cNvSpPr>
          <p:nvPr>
            <p:ph type="pic" sz="quarter" idx="11" hasCustomPrompt="1"/>
          </p:nvPr>
        </p:nvSpPr>
        <p:spPr>
          <a:xfrm>
            <a:off x="407989" y="404812"/>
            <a:ext cx="11376024" cy="5508625"/>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dirty="0"/>
            </a:br>
            <a:br>
              <a:rPr lang="sv-SE" dirty="0"/>
            </a:br>
            <a:br>
              <a:rPr lang="sv-SE" dirty="0"/>
            </a:br>
            <a:r>
              <a:rPr lang="sv-SE" dirty="0"/>
              <a:t>Klicka på ikonen ovan</a:t>
            </a:r>
            <a:br>
              <a:rPr lang="sv-SE" dirty="0"/>
            </a:br>
            <a:r>
              <a:rPr lang="sv-SE" dirty="0"/>
              <a:t>för att lägga till en bild</a:t>
            </a:r>
            <a:endParaRPr lang="en-US" dirty="0"/>
          </a:p>
        </p:txBody>
      </p:sp>
      <p:sp>
        <p:nvSpPr>
          <p:cNvPr id="9" name="Title 1">
            <a:extLst>
              <a:ext uri="{FF2B5EF4-FFF2-40B4-BE49-F238E27FC236}">
                <a16:creationId xmlns:a16="http://schemas.microsoft.com/office/drawing/2014/main" id="{EAB74EFB-B5F9-4503-84BF-A1C8C3809B6F}"/>
              </a:ext>
            </a:extLst>
          </p:cNvPr>
          <p:cNvSpPr>
            <a:spLocks noGrp="1"/>
          </p:cNvSpPr>
          <p:nvPr>
            <p:ph type="ctrTitle"/>
          </p:nvPr>
        </p:nvSpPr>
        <p:spPr>
          <a:xfrm>
            <a:off x="1879600" y="1973603"/>
            <a:ext cx="8483640" cy="885112"/>
          </a:xfrm>
          <a:prstGeom prst="rect">
            <a:avLst/>
          </a:prstGeom>
        </p:spPr>
        <p:txBody>
          <a:bodyPr anchor="ctr" anchorCtr="0">
            <a:noAutofit/>
          </a:bodyPr>
          <a:lstStyle>
            <a:lvl1pPr algn="ctr">
              <a:lnSpc>
                <a:spcPct val="90000"/>
              </a:lnSpc>
              <a:defRPr sz="4000">
                <a:solidFill>
                  <a:schemeClr val="bg1"/>
                </a:solidFill>
              </a:defRPr>
            </a:lvl1pPr>
          </a:lstStyle>
          <a:p>
            <a:r>
              <a:rPr lang="sv-SE"/>
              <a:t>Klicka här för att ändra mall för rubrikformat</a:t>
            </a:r>
            <a:endParaRPr lang="en-US" dirty="0"/>
          </a:p>
        </p:txBody>
      </p:sp>
      <p:sp>
        <p:nvSpPr>
          <p:cNvPr id="6" name="textruta 5">
            <a:extLst>
              <a:ext uri="{FF2B5EF4-FFF2-40B4-BE49-F238E27FC236}">
                <a16:creationId xmlns:a16="http://schemas.microsoft.com/office/drawing/2014/main" id="{BE03C4AA-7F69-47DB-B0C7-C398C29343E8}"/>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dirty="0"/>
              <a:t>Hållbar stad – öppen för världen</a:t>
            </a:r>
          </a:p>
        </p:txBody>
      </p:sp>
      <p:pic>
        <p:nvPicPr>
          <p:cNvPr id="7" name="Bildobjekt 6" descr="Logo" title="Logo">
            <a:extLst>
              <a:ext uri="{FF2B5EF4-FFF2-40B4-BE49-F238E27FC236}">
                <a16:creationId xmlns:a16="http://schemas.microsoft.com/office/drawing/2014/main" id="{A42DC399-9929-4DB1-86A7-EDD1619A0A0E}"/>
              </a:ext>
            </a:extLst>
          </p:cNvPr>
          <p:cNvPicPr>
            <a:picLocks noChangeAspect="1"/>
          </p:cNvPicPr>
          <p:nvPr userDrawn="1"/>
        </p:nvPicPr>
        <p:blipFill>
          <a:blip r:embed="rId2"/>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319755276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407988" y="404813"/>
            <a:ext cx="11376025" cy="5508000"/>
          </a:xfrm>
          <a:prstGeom prst="rect">
            <a:avLst/>
          </a:prstGeom>
          <a:solidFill>
            <a:schemeClr val="accent6"/>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dirty="0"/>
          </a:p>
        </p:txBody>
      </p:sp>
      <p:sp>
        <p:nvSpPr>
          <p:cNvPr id="2" name="Title 1"/>
          <p:cNvSpPr>
            <a:spLocks noGrp="1"/>
          </p:cNvSpPr>
          <p:nvPr>
            <p:ph type="ctrTitle"/>
          </p:nvPr>
        </p:nvSpPr>
        <p:spPr>
          <a:xfrm>
            <a:off x="1528841" y="2404809"/>
            <a:ext cx="9134323" cy="1349829"/>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dirty="0"/>
          </a:p>
        </p:txBody>
      </p:sp>
      <p:pic>
        <p:nvPicPr>
          <p:cNvPr id="6" name="Bildobjekt 5" descr="Logo" title="Logo">
            <a:extLst>
              <a:ext uri="{FF2B5EF4-FFF2-40B4-BE49-F238E27FC236}">
                <a16:creationId xmlns:a16="http://schemas.microsoft.com/office/drawing/2014/main" id="{1BFA490F-F636-4FBD-9551-5FE7BB924C4D}"/>
              </a:ext>
            </a:extLst>
          </p:cNvPr>
          <p:cNvPicPr>
            <a:picLocks noChangeAspect="1"/>
          </p:cNvPicPr>
          <p:nvPr userDrawn="1"/>
        </p:nvPicPr>
        <p:blipFill>
          <a:blip r:embed="rId2"/>
          <a:stretch>
            <a:fillRect/>
          </a:stretch>
        </p:blipFill>
        <p:spPr>
          <a:xfrm>
            <a:off x="10498641" y="6168924"/>
            <a:ext cx="1280271" cy="426757"/>
          </a:xfrm>
          <a:prstGeom prst="rect">
            <a:avLst/>
          </a:prstGeom>
        </p:spPr>
      </p:pic>
      <p:sp>
        <p:nvSpPr>
          <p:cNvPr id="8" name="textruta 7">
            <a:extLst>
              <a:ext uri="{FF2B5EF4-FFF2-40B4-BE49-F238E27FC236}">
                <a16:creationId xmlns:a16="http://schemas.microsoft.com/office/drawing/2014/main" id="{388E3460-7228-4DB3-A6B8-F304B211BC3F}"/>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dirty="0">
                <a:solidFill>
                  <a:schemeClr val="tx1">
                    <a:lumMod val="95000"/>
                    <a:lumOff val="5000"/>
                  </a:schemeClr>
                </a:solidFill>
              </a:rPr>
              <a:t>Hållbar stad – öppen för världen</a:t>
            </a:r>
          </a:p>
        </p:txBody>
      </p:sp>
    </p:spTree>
    <p:extLst>
      <p:ext uri="{BB962C8B-B14F-4D97-AF65-F5344CB8AC3E}">
        <p14:creationId xmlns:p14="http://schemas.microsoft.com/office/powerpoint/2010/main" val="1001414883"/>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preserve="1" userDrawn="1">
  <p:cSld name="Avsluts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6"/>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pic>
        <p:nvPicPr>
          <p:cNvPr id="13" name="Bildobjekt 12" descr="Logo" title="Logo">
            <a:extLst>
              <a:ext uri="{FF2B5EF4-FFF2-40B4-BE49-F238E27FC236}">
                <a16:creationId xmlns:a16="http://schemas.microsoft.com/office/drawing/2014/main" id="{8FA31A6C-4824-4084-8D71-178D8B56BB48}"/>
              </a:ext>
            </a:extLst>
          </p:cNvPr>
          <p:cNvPicPr>
            <a:picLocks noChangeAspect="1"/>
          </p:cNvPicPr>
          <p:nvPr userDrawn="1"/>
        </p:nvPicPr>
        <p:blipFill>
          <a:blip r:embed="rId2"/>
          <a:stretch>
            <a:fillRect/>
          </a:stretch>
        </p:blipFill>
        <p:spPr>
          <a:xfrm>
            <a:off x="10297795" y="401983"/>
            <a:ext cx="1481456" cy="499915"/>
          </a:xfrm>
          <a:prstGeom prst="rect">
            <a:avLst/>
          </a:prstGeom>
        </p:spPr>
      </p:pic>
      <p:sp>
        <p:nvSpPr>
          <p:cNvPr id="8" name="Rubrik 3">
            <a:extLst>
              <a:ext uri="{FF2B5EF4-FFF2-40B4-BE49-F238E27FC236}">
                <a16:creationId xmlns:a16="http://schemas.microsoft.com/office/drawing/2014/main" id="{81ADCA10-B0AD-4D27-A94A-34783BF31DB3}"/>
              </a:ext>
            </a:extLst>
          </p:cNvPr>
          <p:cNvSpPr>
            <a:spLocks noGrp="1"/>
          </p:cNvSpPr>
          <p:nvPr>
            <p:ph type="title" hasCustomPrompt="1"/>
          </p:nvPr>
        </p:nvSpPr>
        <p:spPr>
          <a:xfrm>
            <a:off x="1420650" y="2399545"/>
            <a:ext cx="6148878" cy="309600"/>
          </a:xfrm>
        </p:spPr>
        <p:txBody>
          <a:bodyPr>
            <a:normAutofit/>
          </a:bodyPr>
          <a:lstStyle>
            <a:lvl1pPr>
              <a:defRPr sz="1700">
                <a:solidFill>
                  <a:schemeClr val="bg1"/>
                </a:solidFill>
              </a:defRPr>
            </a:lvl1pPr>
          </a:lstStyle>
          <a:p>
            <a:r>
              <a:rPr lang="sv-SE" dirty="0"/>
              <a:t>Kontakt</a:t>
            </a:r>
          </a:p>
        </p:txBody>
      </p:sp>
      <p:sp>
        <p:nvSpPr>
          <p:cNvPr id="15" name="Platshållare för text 4">
            <a:extLst>
              <a:ext uri="{FF2B5EF4-FFF2-40B4-BE49-F238E27FC236}">
                <a16:creationId xmlns:a16="http://schemas.microsoft.com/office/drawing/2014/main" id="{483A67E9-807F-424F-890D-A3A5CA39AF09}"/>
              </a:ext>
            </a:extLst>
          </p:cNvPr>
          <p:cNvSpPr>
            <a:spLocks noGrp="1"/>
          </p:cNvSpPr>
          <p:nvPr>
            <p:ph type="body" sz="quarter" idx="11" hasCustomPrompt="1"/>
          </p:nvPr>
        </p:nvSpPr>
        <p:spPr>
          <a:xfrm>
            <a:off x="1420649" y="2830624"/>
            <a:ext cx="6148878" cy="2971086"/>
          </a:xfrm>
        </p:spPr>
        <p:txBody>
          <a:bodyPr numCol="1" spcCol="180000">
            <a:noAutofit/>
          </a:bodyPr>
          <a:lstStyle>
            <a:lvl1pPr marL="0" indent="0">
              <a:lnSpc>
                <a:spcPct val="110000"/>
              </a:lnSpc>
              <a:spcBef>
                <a:spcPts val="0"/>
              </a:spcBef>
              <a:buNone/>
              <a:defRPr sz="1600" b="1" kern="0" baseline="0">
                <a:solidFill>
                  <a:schemeClr val="bg1"/>
                </a:solidFill>
                <a:latin typeface="+mn-lt"/>
              </a:defRPr>
            </a:lvl1pPr>
          </a:lstStyle>
          <a:p>
            <a:pPr lvl="0"/>
            <a:r>
              <a:rPr lang="sv-SE" dirty="0"/>
              <a:t>Avdelning</a:t>
            </a:r>
            <a:br>
              <a:rPr lang="sv-SE" dirty="0"/>
            </a:br>
            <a:r>
              <a:rPr lang="sv-SE" dirty="0"/>
              <a:t>Område, Göteborgs Stad</a:t>
            </a:r>
            <a:br>
              <a:rPr lang="sv-SE" dirty="0"/>
            </a:br>
            <a:r>
              <a:rPr lang="sv-SE" dirty="0"/>
              <a:t>Namn</a:t>
            </a:r>
            <a:br>
              <a:rPr lang="sv-SE" dirty="0"/>
            </a:br>
            <a:r>
              <a:rPr lang="sv-SE" dirty="0"/>
              <a:t>namn@namn.se</a:t>
            </a:r>
          </a:p>
        </p:txBody>
      </p:sp>
      <p:sp>
        <p:nvSpPr>
          <p:cNvPr id="7" name="textruta 6">
            <a:extLst>
              <a:ext uri="{FF2B5EF4-FFF2-40B4-BE49-F238E27FC236}">
                <a16:creationId xmlns:a16="http://schemas.microsoft.com/office/drawing/2014/main" id="{6553C1A9-DB36-4729-A526-0352AB7C6E25}"/>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dirty="0">
                <a:solidFill>
                  <a:schemeClr val="tx1">
                    <a:lumMod val="95000"/>
                    <a:lumOff val="5000"/>
                  </a:schemeClr>
                </a:solidFill>
                <a:latin typeface="+mn-lt"/>
              </a:rPr>
              <a:t>Hållbar stad – öppen för världen</a:t>
            </a:r>
          </a:p>
        </p:txBody>
      </p:sp>
    </p:spTree>
    <p:extLst>
      <p:ext uri="{BB962C8B-B14F-4D97-AF65-F5344CB8AC3E}">
        <p14:creationId xmlns:p14="http://schemas.microsoft.com/office/powerpoint/2010/main" val="38212309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preserve="1" userDrawn="1">
  <p:cSld name="Logotyp">
    <p:spTree>
      <p:nvGrpSpPr>
        <p:cNvPr id="1" name=""/>
        <p:cNvGrpSpPr/>
        <p:nvPr/>
      </p:nvGrpSpPr>
      <p:grpSpPr>
        <a:xfrm>
          <a:off x="0" y="0"/>
          <a:ext cx="0" cy="0"/>
          <a:chOff x="0" y="0"/>
          <a:chExt cx="0" cy="0"/>
        </a:xfrm>
      </p:grpSpPr>
      <p:pic>
        <p:nvPicPr>
          <p:cNvPr id="3" name="Bildobjekt 2" descr="Logo" title="Logo">
            <a:extLst>
              <a:ext uri="{FF2B5EF4-FFF2-40B4-BE49-F238E27FC236}">
                <a16:creationId xmlns:a16="http://schemas.microsoft.com/office/drawing/2014/main" id="{1F12769C-ECF3-448E-A565-83EEEC398EEF}"/>
              </a:ext>
            </a:extLst>
          </p:cNvPr>
          <p:cNvPicPr>
            <a:picLocks noChangeAspect="1"/>
          </p:cNvPicPr>
          <p:nvPr userDrawn="1"/>
        </p:nvPicPr>
        <p:blipFill>
          <a:blip r:embed="rId2"/>
          <a:stretch>
            <a:fillRect/>
          </a:stretch>
        </p:blipFill>
        <p:spPr>
          <a:xfrm>
            <a:off x="5382706" y="2300663"/>
            <a:ext cx="1426588" cy="2261812"/>
          </a:xfrm>
          <a:prstGeom prst="rect">
            <a:avLst/>
          </a:prstGeom>
        </p:spPr>
      </p:pic>
    </p:spTree>
    <p:extLst>
      <p:ext uri="{BB962C8B-B14F-4D97-AF65-F5344CB8AC3E}">
        <p14:creationId xmlns:p14="http://schemas.microsoft.com/office/powerpoint/2010/main" val="71496530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bg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sp>
        <p:nvSpPr>
          <p:cNvPr id="2" name="Title 1"/>
          <p:cNvSpPr>
            <a:spLocks noGrp="1"/>
          </p:cNvSpPr>
          <p:nvPr>
            <p:ph type="ctrTitle"/>
          </p:nvPr>
        </p:nvSpPr>
        <p:spPr>
          <a:xfrm>
            <a:off x="1731696" y="2626153"/>
            <a:ext cx="8728608" cy="1349829"/>
          </a:xfrm>
          <a:prstGeom prst="rect">
            <a:avLst/>
          </a:prstGeom>
        </p:spPr>
        <p:txBody>
          <a:bodyPr anchor="ctr" anchorCtr="0">
            <a:noAutofit/>
          </a:bodyPr>
          <a:lstStyle>
            <a:lvl1pPr algn="l">
              <a:lnSpc>
                <a:spcPct val="90000"/>
              </a:lnSpc>
              <a:defRPr sz="4200" kern="0" spc="0" baseline="0">
                <a:solidFill>
                  <a:schemeClr val="tx1">
                    <a:lumMod val="95000"/>
                    <a:lumOff val="5000"/>
                  </a:schemeClr>
                </a:solidFill>
              </a:defRPr>
            </a:lvl1pPr>
          </a:lstStyle>
          <a:p>
            <a:r>
              <a:rPr lang="sv-SE" dirty="0"/>
              <a:t>Klicka här för att ändra mall för rubrikformat</a:t>
            </a:r>
            <a:endParaRPr lang="en-US" dirty="0"/>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1731696" y="4165601"/>
            <a:ext cx="8728608" cy="251417"/>
          </a:xfrm>
        </p:spPr>
        <p:txBody>
          <a:bodyPr>
            <a:noAutofit/>
          </a:bodyPr>
          <a:lstStyle>
            <a:lvl1pPr marL="0" indent="0">
              <a:lnSpc>
                <a:spcPct val="100000"/>
              </a:lnSpc>
              <a:spcBef>
                <a:spcPts val="0"/>
              </a:spcBef>
              <a:buNone/>
              <a:defRPr sz="1800" kern="0" baseline="0">
                <a:solidFill>
                  <a:schemeClr val="tx1">
                    <a:lumMod val="95000"/>
                    <a:lumOff val="5000"/>
                  </a:schemeClr>
                </a:solidFill>
                <a:latin typeface="+mj-lt"/>
              </a:defRPr>
            </a:lvl1pPr>
          </a:lstStyle>
          <a:p>
            <a:pPr lvl="0"/>
            <a:r>
              <a:rPr lang="sv-SE" dirty="0"/>
              <a:t>Eventuell underrubrik</a:t>
            </a:r>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1731696" y="4606637"/>
            <a:ext cx="8728608" cy="251417"/>
          </a:xfrm>
        </p:spPr>
        <p:txBody>
          <a:bodyPr>
            <a:noAutofit/>
          </a:bodyPr>
          <a:lstStyle>
            <a:lvl1pPr marL="0" indent="0">
              <a:lnSpc>
                <a:spcPct val="100000"/>
              </a:lnSpc>
              <a:spcBef>
                <a:spcPts val="0"/>
              </a:spcBef>
              <a:buNone/>
              <a:defRPr sz="1400" kern="0" baseline="0">
                <a:solidFill>
                  <a:schemeClr val="tx1">
                    <a:lumMod val="95000"/>
                    <a:lumOff val="5000"/>
                  </a:schemeClr>
                </a:solidFill>
                <a:latin typeface="+mn-lt"/>
              </a:defRPr>
            </a:lvl1pPr>
          </a:lstStyle>
          <a:p>
            <a:pPr lvl="0"/>
            <a:r>
              <a:rPr lang="sv-SE" dirty="0"/>
              <a:t>Eventuellt namn på föredragshållare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dirty="0">
                <a:latin typeface="+mn-lt"/>
              </a:rPr>
              <a:t>Hållbar stad – öppen för världen</a:t>
            </a:r>
          </a:p>
        </p:txBody>
      </p:sp>
      <p:pic>
        <p:nvPicPr>
          <p:cNvPr id="8" name="Bildobjekt 7" descr="Logo" title="Logo">
            <a:extLst>
              <a:ext uri="{FF2B5EF4-FFF2-40B4-BE49-F238E27FC236}">
                <a16:creationId xmlns:a16="http://schemas.microsoft.com/office/drawing/2014/main" id="{2DF30E6D-8B83-4DA1-ADDE-3B45462766FF}"/>
              </a:ext>
            </a:extLst>
          </p:cNvPr>
          <p:cNvPicPr>
            <a:picLocks noChangeAspect="1"/>
          </p:cNvPicPr>
          <p:nvPr userDrawn="1"/>
        </p:nvPicPr>
        <p:blipFill>
          <a:blip r:embed="rId2"/>
          <a:stretch>
            <a:fillRect/>
          </a:stretch>
        </p:blipFill>
        <p:spPr>
          <a:xfrm>
            <a:off x="10297795" y="401983"/>
            <a:ext cx="1481456" cy="499915"/>
          </a:xfrm>
          <a:prstGeom prst="rect">
            <a:avLst/>
          </a:prstGeom>
        </p:spPr>
      </p:pic>
    </p:spTree>
    <p:extLst>
      <p:ext uri="{BB962C8B-B14F-4D97-AF65-F5344CB8AC3E}">
        <p14:creationId xmlns:p14="http://schemas.microsoft.com/office/powerpoint/2010/main" val="92686840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sv-SE" dirty="0"/>
              <a:t>Klicka här för att ändra mall för rubrikformat</a:t>
            </a:r>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1056000" y="1738313"/>
            <a:ext cx="10080000" cy="4175124"/>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2" name="Platshållare för bildnummer 1">
            <a:extLst>
              <a:ext uri="{FF2B5EF4-FFF2-40B4-BE49-F238E27FC236}">
                <a16:creationId xmlns:a16="http://schemas.microsoft.com/office/drawing/2014/main" id="{AF1C70CC-B8D4-4719-BB1B-23D6C9B7187C}"/>
              </a:ext>
            </a:extLst>
          </p:cNvPr>
          <p:cNvSpPr>
            <a:spLocks noGrp="1"/>
          </p:cNvSpPr>
          <p:nvPr>
            <p:ph type="sldNum" sz="quarter" idx="12"/>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12129371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424537-5ECE-4D36-9AE9-88D8AFB54949}"/>
              </a:ext>
            </a:extLst>
          </p:cNvPr>
          <p:cNvSpPr>
            <a:spLocks noGrp="1"/>
          </p:cNvSpPr>
          <p:nvPr>
            <p:ph type="title"/>
          </p:nvPr>
        </p:nvSpPr>
        <p:spPr/>
        <p:txBody>
          <a:bodyPr/>
          <a:lstStyle/>
          <a:p>
            <a:r>
              <a:rPr lang="sv-SE"/>
              <a:t>Klicka här för att ändra mall för rubrikformat</a:t>
            </a:r>
            <a:endParaRPr lang="sv-SE" dirty="0"/>
          </a:p>
        </p:txBody>
      </p:sp>
      <p:sp>
        <p:nvSpPr>
          <p:cNvPr id="3" name="Content Placeholder 2"/>
          <p:cNvSpPr>
            <a:spLocks noGrp="1"/>
          </p:cNvSpPr>
          <p:nvPr>
            <p:ph sz="half" idx="1"/>
          </p:nvPr>
        </p:nvSpPr>
        <p:spPr>
          <a:xfrm>
            <a:off x="407988" y="1736729"/>
            <a:ext cx="5400000" cy="4176710"/>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4" name="Content Placeholder 3"/>
          <p:cNvSpPr>
            <a:spLocks noGrp="1"/>
          </p:cNvSpPr>
          <p:nvPr>
            <p:ph sz="half" idx="2"/>
          </p:nvPr>
        </p:nvSpPr>
        <p:spPr>
          <a:xfrm>
            <a:off x="6379250" y="1736729"/>
            <a:ext cx="5400000" cy="4176710"/>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5" name="Platshållare för bildnummer 4">
            <a:extLst>
              <a:ext uri="{FF2B5EF4-FFF2-40B4-BE49-F238E27FC236}">
                <a16:creationId xmlns:a16="http://schemas.microsoft.com/office/drawing/2014/main" id="{EC9B43C6-89FD-4564-BB62-9B67C1AE2E6A}"/>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855698386"/>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CE7E41F-F5AB-42BF-88B5-ED5B44A6461E}"/>
              </a:ext>
            </a:extLst>
          </p:cNvPr>
          <p:cNvSpPr>
            <a:spLocks noGrp="1"/>
          </p:cNvSpPr>
          <p:nvPr>
            <p:ph type="title"/>
          </p:nvPr>
        </p:nvSpPr>
        <p:spPr/>
        <p:txBody>
          <a:bodyPr/>
          <a:lstStyle/>
          <a:p>
            <a:r>
              <a:rPr lang="sv-SE"/>
              <a:t>Klicka här för att ändra mall för rubrikformat</a:t>
            </a:r>
            <a:endParaRPr lang="sv-SE" dirty="0"/>
          </a:p>
        </p:txBody>
      </p:sp>
      <p:sp>
        <p:nvSpPr>
          <p:cNvPr id="3" name="Text Placeholder 2"/>
          <p:cNvSpPr>
            <a:spLocks noGrp="1"/>
          </p:cNvSpPr>
          <p:nvPr>
            <p:ph type="body" idx="1"/>
          </p:nvPr>
        </p:nvSpPr>
        <p:spPr>
          <a:xfrm>
            <a:off x="407988" y="1588563"/>
            <a:ext cx="527808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4" name="Content Placeholder 3"/>
          <p:cNvSpPr>
            <a:spLocks noGrp="1"/>
          </p:cNvSpPr>
          <p:nvPr>
            <p:ph sz="half" idx="2"/>
          </p:nvPr>
        </p:nvSpPr>
        <p:spPr>
          <a:xfrm>
            <a:off x="407988" y="2281031"/>
            <a:ext cx="5278080" cy="3524684"/>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5" name="Text Placeholder 4"/>
          <p:cNvSpPr>
            <a:spLocks noGrp="1"/>
          </p:cNvSpPr>
          <p:nvPr>
            <p:ph type="body" sz="quarter" idx="3"/>
          </p:nvPr>
        </p:nvSpPr>
        <p:spPr>
          <a:xfrm>
            <a:off x="6432000" y="1591385"/>
            <a:ext cx="528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6" name="Content Placeholder 5"/>
          <p:cNvSpPr>
            <a:spLocks noGrp="1"/>
          </p:cNvSpPr>
          <p:nvPr>
            <p:ph sz="quarter" idx="4"/>
          </p:nvPr>
        </p:nvSpPr>
        <p:spPr>
          <a:xfrm>
            <a:off x="6432000" y="2281035"/>
            <a:ext cx="5280000" cy="3524685"/>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2" name="Platshållare för bildnummer 1">
            <a:extLst>
              <a:ext uri="{FF2B5EF4-FFF2-40B4-BE49-F238E27FC236}">
                <a16:creationId xmlns:a16="http://schemas.microsoft.com/office/drawing/2014/main" id="{5B0B39BD-A593-4A83-AD46-53A96C2F78AD}"/>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296535697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68562D-9C3D-4ED0-821E-7821BFECF33E}"/>
              </a:ext>
            </a:extLst>
          </p:cNvPr>
          <p:cNvSpPr>
            <a:spLocks noGrp="1"/>
          </p:cNvSpPr>
          <p:nvPr>
            <p:ph type="title"/>
          </p:nvPr>
        </p:nvSpPr>
        <p:spPr/>
        <p:txBody>
          <a:bodyPr/>
          <a:lstStyle/>
          <a:p>
            <a:r>
              <a:rPr lang="sv-SE"/>
              <a:t>Klicka här för att ändra mall för rubrikformat</a:t>
            </a:r>
            <a:endParaRPr lang="sv-SE" dirty="0"/>
          </a:p>
        </p:txBody>
      </p:sp>
      <p:sp>
        <p:nvSpPr>
          <p:cNvPr id="3" name="Platshållare för bildnummer 2">
            <a:extLst>
              <a:ext uri="{FF2B5EF4-FFF2-40B4-BE49-F238E27FC236}">
                <a16:creationId xmlns:a16="http://schemas.microsoft.com/office/drawing/2014/main" id="{471AB884-926D-4607-993A-83391A779C12}"/>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6285428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Helt 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0952381"/>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sv-SE"/>
              <a:t>Klicka här för att ändra mall för rubrikformat</a:t>
            </a:r>
            <a:endParaRPr lang="sv-SE" dirty="0"/>
          </a:p>
        </p:txBody>
      </p:sp>
      <p:sp>
        <p:nvSpPr>
          <p:cNvPr id="6" name="Content Placeholder 2">
            <a:extLst>
              <a:ext uri="{FF2B5EF4-FFF2-40B4-BE49-F238E27FC236}">
                <a16:creationId xmlns:a16="http://schemas.microsoft.com/office/drawing/2014/main" id="{51FAA0E3-3FDA-41A6-B9F8-73A1FEF31347}"/>
              </a:ext>
            </a:extLst>
          </p:cNvPr>
          <p:cNvSpPr>
            <a:spLocks noGrp="1"/>
          </p:cNvSpPr>
          <p:nvPr>
            <p:ph sz="half" idx="10"/>
          </p:nvPr>
        </p:nvSpPr>
        <p:spPr>
          <a:xfrm>
            <a:off x="417075" y="1736728"/>
            <a:ext cx="5678925"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3" name="Picture Placeholder 2"/>
          <p:cNvSpPr>
            <a:spLocks noGrp="1"/>
          </p:cNvSpPr>
          <p:nvPr>
            <p:ph type="pic" idx="1" hasCustomPrompt="1"/>
          </p:nvPr>
        </p:nvSpPr>
        <p:spPr>
          <a:xfrm>
            <a:off x="7598925"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Platshållare för bildnummer 3">
            <a:extLst>
              <a:ext uri="{FF2B5EF4-FFF2-40B4-BE49-F238E27FC236}">
                <a16:creationId xmlns:a16="http://schemas.microsoft.com/office/drawing/2014/main" id="{AB6397E3-2F6A-46E7-B952-96596182496A}"/>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518006355"/>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1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p:txBody>
          <a:bodyPr/>
          <a:lstStyle/>
          <a:p>
            <a:r>
              <a:rPr lang="sv-SE"/>
              <a:t>Klicka här för att ändra mall för rubrikformat</a:t>
            </a:r>
            <a:endParaRPr lang="sv-SE" dirty="0"/>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096000" y="1736728"/>
            <a:ext cx="5688013" cy="4194629"/>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3" name="Picture Placeholder 2"/>
          <p:cNvSpPr>
            <a:spLocks noGrp="1"/>
          </p:cNvSpPr>
          <p:nvPr>
            <p:ph type="pic" idx="1" hasCustomPrompt="1"/>
          </p:nvPr>
        </p:nvSpPr>
        <p:spPr>
          <a:xfrm>
            <a:off x="407988"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224311530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2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800227-24F3-424A-950F-9031EC7717A1}"/>
              </a:ext>
            </a:extLst>
          </p:cNvPr>
          <p:cNvSpPr>
            <a:spLocks noGrp="1"/>
          </p:cNvSpPr>
          <p:nvPr>
            <p:ph type="title"/>
          </p:nvPr>
        </p:nvSpPr>
        <p:spPr/>
        <p:txBody>
          <a:bodyPr/>
          <a:lstStyle/>
          <a:p>
            <a:r>
              <a:rPr lang="sv-SE"/>
              <a:t>Klicka här för att ändra mall för rubrikformat</a:t>
            </a:r>
            <a:endParaRPr lang="sv-SE" dirty="0"/>
          </a:p>
        </p:txBody>
      </p:sp>
      <p:sp>
        <p:nvSpPr>
          <p:cNvPr id="3" name="Picture Placeholder 2"/>
          <p:cNvSpPr>
            <a:spLocks noGrp="1"/>
          </p:cNvSpPr>
          <p:nvPr>
            <p:ph type="pic" idx="1" hasCustomPrompt="1"/>
          </p:nvPr>
        </p:nvSpPr>
        <p:spPr>
          <a:xfrm>
            <a:off x="407988"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Text Placeholder 3"/>
          <p:cNvSpPr>
            <a:spLocks noGrp="1"/>
          </p:cNvSpPr>
          <p:nvPr>
            <p:ph type="body" sz="half" idx="2"/>
          </p:nvPr>
        </p:nvSpPr>
        <p:spPr>
          <a:xfrm>
            <a:off x="407988"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dirty="0"/>
              <a:t>Redigera format för bakgrundstext</a:t>
            </a:r>
          </a:p>
        </p:txBody>
      </p:sp>
      <p:sp>
        <p:nvSpPr>
          <p:cNvPr id="10" name="Picture Placeholder 2">
            <a:extLst>
              <a:ext uri="{FF2B5EF4-FFF2-40B4-BE49-F238E27FC236}">
                <a16:creationId xmlns:a16="http://schemas.microsoft.com/office/drawing/2014/main" id="{F5F04B5A-F0FB-4FC9-9F5F-CDA6CEE251C7}"/>
              </a:ext>
            </a:extLst>
          </p:cNvPr>
          <p:cNvSpPr>
            <a:spLocks noGrp="1"/>
          </p:cNvSpPr>
          <p:nvPr>
            <p:ph type="pic" idx="12" hasCustomPrompt="1"/>
          </p:nvPr>
        </p:nvSpPr>
        <p:spPr>
          <a:xfrm>
            <a:off x="4296000"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15" name="Text Placeholder 3">
            <a:extLst>
              <a:ext uri="{FF2B5EF4-FFF2-40B4-BE49-F238E27FC236}">
                <a16:creationId xmlns:a16="http://schemas.microsoft.com/office/drawing/2014/main" id="{A5F93C07-C166-474C-8E0B-4E9C3BBCB337}"/>
              </a:ext>
            </a:extLst>
          </p:cNvPr>
          <p:cNvSpPr>
            <a:spLocks noGrp="1"/>
          </p:cNvSpPr>
          <p:nvPr>
            <p:ph type="body" sz="half" idx="15"/>
          </p:nvPr>
        </p:nvSpPr>
        <p:spPr>
          <a:xfrm>
            <a:off x="4296000"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1" name="Picture Placeholder 2">
            <a:extLst>
              <a:ext uri="{FF2B5EF4-FFF2-40B4-BE49-F238E27FC236}">
                <a16:creationId xmlns:a16="http://schemas.microsoft.com/office/drawing/2014/main" id="{A7F97845-F21E-448F-BCE4-594A545AB8CB}"/>
              </a:ext>
            </a:extLst>
          </p:cNvPr>
          <p:cNvSpPr>
            <a:spLocks noGrp="1"/>
          </p:cNvSpPr>
          <p:nvPr>
            <p:ph type="pic" idx="13" hasCustomPrompt="1"/>
          </p:nvPr>
        </p:nvSpPr>
        <p:spPr>
          <a:xfrm>
            <a:off x="8184013"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14" name="Text Placeholder 3">
            <a:extLst>
              <a:ext uri="{FF2B5EF4-FFF2-40B4-BE49-F238E27FC236}">
                <a16:creationId xmlns:a16="http://schemas.microsoft.com/office/drawing/2014/main" id="{5F230963-9997-4CAE-9B9D-4F53D8044D29}"/>
              </a:ext>
            </a:extLst>
          </p:cNvPr>
          <p:cNvSpPr>
            <a:spLocks noGrp="1"/>
          </p:cNvSpPr>
          <p:nvPr>
            <p:ph type="body" sz="half" idx="14"/>
          </p:nvPr>
        </p:nvSpPr>
        <p:spPr>
          <a:xfrm>
            <a:off x="8184013"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dirty="0"/>
              <a:t>Redigera format för bakgrundstext</a:t>
            </a:r>
          </a:p>
        </p:txBody>
      </p:sp>
      <p:sp>
        <p:nvSpPr>
          <p:cNvPr id="5" name="Platshållare för bildnummer 4">
            <a:extLst>
              <a:ext uri="{FF2B5EF4-FFF2-40B4-BE49-F238E27FC236}">
                <a16:creationId xmlns:a16="http://schemas.microsoft.com/office/drawing/2014/main" id="{23227AAC-52A1-439E-A66E-B8A4CE23E2A5}"/>
              </a:ext>
            </a:extLst>
          </p:cNvPr>
          <p:cNvSpPr>
            <a:spLocks noGrp="1"/>
          </p:cNvSpPr>
          <p:nvPr>
            <p:ph type="sldNum" sz="quarter" idx="16"/>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136944644"/>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preserve="1" userDrawn="1">
  <p:cSld name="Bild helsida">
    <p:spTree>
      <p:nvGrpSpPr>
        <p:cNvPr id="1" name=""/>
        <p:cNvGrpSpPr/>
        <p:nvPr/>
      </p:nvGrpSpPr>
      <p:grpSpPr>
        <a:xfrm>
          <a:off x="0" y="0"/>
          <a:ext cx="0" cy="0"/>
          <a:chOff x="0" y="0"/>
          <a:chExt cx="0" cy="0"/>
        </a:xfrm>
      </p:grpSpPr>
      <p:sp>
        <p:nvSpPr>
          <p:cNvPr id="5" name="Platshållare för bild 4"/>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dirty="0"/>
              <a:t>Klicka på ikonen </a:t>
            </a:r>
            <a:br>
              <a:rPr lang="sv-SE" dirty="0"/>
            </a:br>
            <a:br>
              <a:rPr lang="sv-SE" dirty="0"/>
            </a:br>
            <a:r>
              <a:rPr lang="sv-SE" dirty="0"/>
              <a:t>för att lägga till en bild</a:t>
            </a:r>
            <a:endParaRPr lang="en-US" dirty="0"/>
          </a:p>
        </p:txBody>
      </p:sp>
    </p:spTree>
    <p:extLst>
      <p:ext uri="{BB962C8B-B14F-4D97-AF65-F5344CB8AC3E}">
        <p14:creationId xmlns:p14="http://schemas.microsoft.com/office/powerpoint/2010/main" val="572419327"/>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preserve="1" userDrawn="1">
  <p:cSld name="Bild helsida med rubrik">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4C2CB002-9FCD-48CA-BEF4-9C216A36070A}"/>
              </a:ext>
            </a:extLst>
          </p:cNvPr>
          <p:cNvSpPr>
            <a:spLocks noGrp="1"/>
          </p:cNvSpPr>
          <p:nvPr>
            <p:ph type="ftr" sz="quarter" idx="11"/>
          </p:nvPr>
        </p:nvSpPr>
        <p:spPr>
          <a:xfrm>
            <a:off x="479999" y="6376989"/>
            <a:ext cx="5616000" cy="147636"/>
          </a:xfrm>
          <a:prstGeom prst="rect">
            <a:avLst/>
          </a:prstGeom>
        </p:spPr>
        <p:txBody>
          <a:bodyPr/>
          <a:lstStyle/>
          <a:p>
            <a:endParaRPr lang="sv-SE" dirty="0"/>
          </a:p>
        </p:txBody>
      </p:sp>
      <p:sp>
        <p:nvSpPr>
          <p:cNvPr id="4" name="Platshållare för bild 5">
            <a:extLst>
              <a:ext uri="{FF2B5EF4-FFF2-40B4-BE49-F238E27FC236}">
                <a16:creationId xmlns:a16="http://schemas.microsoft.com/office/drawing/2014/main" id="{1566CF40-59BE-4449-B880-5CCAFCC9D997}"/>
              </a:ext>
            </a:extLst>
          </p:cNvPr>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dirty="0"/>
            </a:br>
            <a:br>
              <a:rPr lang="sv-SE" dirty="0"/>
            </a:br>
            <a:br>
              <a:rPr lang="sv-SE" dirty="0"/>
            </a:br>
            <a:r>
              <a:rPr lang="sv-SE" dirty="0"/>
              <a:t>Klicka på ikonen ovan</a:t>
            </a:r>
            <a:br>
              <a:rPr lang="sv-SE" dirty="0"/>
            </a:br>
            <a:r>
              <a:rPr lang="sv-SE" dirty="0"/>
              <a:t>för att lägga till en bild</a:t>
            </a:r>
            <a:endParaRPr lang="en-US" dirty="0"/>
          </a:p>
        </p:txBody>
      </p:sp>
      <p:sp>
        <p:nvSpPr>
          <p:cNvPr id="6" name="Title 1">
            <a:extLst>
              <a:ext uri="{FF2B5EF4-FFF2-40B4-BE49-F238E27FC236}">
                <a16:creationId xmlns:a16="http://schemas.microsoft.com/office/drawing/2014/main" id="{5F556A3A-7138-45B2-8593-FAB5296ADD6C}"/>
              </a:ext>
            </a:extLst>
          </p:cNvPr>
          <p:cNvSpPr>
            <a:spLocks noGrp="1"/>
          </p:cNvSpPr>
          <p:nvPr>
            <p:ph type="ctrTitle"/>
          </p:nvPr>
        </p:nvSpPr>
        <p:spPr>
          <a:xfrm>
            <a:off x="1528841" y="2404809"/>
            <a:ext cx="9134323" cy="1113092"/>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dirty="0"/>
          </a:p>
        </p:txBody>
      </p:sp>
    </p:spTree>
    <p:extLst>
      <p:ext uri="{BB962C8B-B14F-4D97-AF65-F5344CB8AC3E}">
        <p14:creationId xmlns:p14="http://schemas.microsoft.com/office/powerpoint/2010/main" val="3702728734"/>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4BC2FFEF-6434-4E63-AD0D-37B93846A0B7}"/>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4013700544"/>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type="blank" preserve="1">
  <p:cSld name="Helt 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0016742"/>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preserve="1" userDrawn="1">
  <p:cSld name="Avsnittsrubrik med bild">
    <p:spTree>
      <p:nvGrpSpPr>
        <p:cNvPr id="1" name=""/>
        <p:cNvGrpSpPr/>
        <p:nvPr/>
      </p:nvGrpSpPr>
      <p:grpSpPr>
        <a:xfrm>
          <a:off x="0" y="0"/>
          <a:ext cx="0" cy="0"/>
          <a:chOff x="0" y="0"/>
          <a:chExt cx="0" cy="0"/>
        </a:xfrm>
      </p:grpSpPr>
      <p:sp>
        <p:nvSpPr>
          <p:cNvPr id="8" name="Platshållare för bild 5">
            <a:extLst>
              <a:ext uri="{FF2B5EF4-FFF2-40B4-BE49-F238E27FC236}">
                <a16:creationId xmlns:a16="http://schemas.microsoft.com/office/drawing/2014/main" id="{E89F1A3B-CD83-40C2-B654-7491BD29FCD5}"/>
              </a:ext>
            </a:extLst>
          </p:cNvPr>
          <p:cNvSpPr>
            <a:spLocks noGrp="1"/>
          </p:cNvSpPr>
          <p:nvPr>
            <p:ph type="pic" sz="quarter" idx="11" hasCustomPrompt="1"/>
          </p:nvPr>
        </p:nvSpPr>
        <p:spPr>
          <a:xfrm>
            <a:off x="407989" y="404812"/>
            <a:ext cx="11376024" cy="5508625"/>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dirty="0"/>
            </a:br>
            <a:br>
              <a:rPr lang="sv-SE" dirty="0"/>
            </a:br>
            <a:br>
              <a:rPr lang="sv-SE" dirty="0"/>
            </a:br>
            <a:r>
              <a:rPr lang="sv-SE" dirty="0"/>
              <a:t>Klicka på ikonen ovan</a:t>
            </a:r>
            <a:br>
              <a:rPr lang="sv-SE" dirty="0"/>
            </a:br>
            <a:r>
              <a:rPr lang="sv-SE" dirty="0"/>
              <a:t>för att lägga till en bild</a:t>
            </a:r>
            <a:endParaRPr lang="en-US" dirty="0"/>
          </a:p>
        </p:txBody>
      </p:sp>
      <p:sp>
        <p:nvSpPr>
          <p:cNvPr id="9" name="Title 1">
            <a:extLst>
              <a:ext uri="{FF2B5EF4-FFF2-40B4-BE49-F238E27FC236}">
                <a16:creationId xmlns:a16="http://schemas.microsoft.com/office/drawing/2014/main" id="{EAB74EFB-B5F9-4503-84BF-A1C8C3809B6F}"/>
              </a:ext>
            </a:extLst>
          </p:cNvPr>
          <p:cNvSpPr>
            <a:spLocks noGrp="1"/>
          </p:cNvSpPr>
          <p:nvPr>
            <p:ph type="ctrTitle"/>
          </p:nvPr>
        </p:nvSpPr>
        <p:spPr>
          <a:xfrm>
            <a:off x="1879600" y="1973603"/>
            <a:ext cx="8483640" cy="885112"/>
          </a:xfrm>
          <a:prstGeom prst="rect">
            <a:avLst/>
          </a:prstGeom>
        </p:spPr>
        <p:txBody>
          <a:bodyPr anchor="ctr" anchorCtr="0">
            <a:noAutofit/>
          </a:bodyPr>
          <a:lstStyle>
            <a:lvl1pPr algn="ctr">
              <a:lnSpc>
                <a:spcPct val="90000"/>
              </a:lnSpc>
              <a:defRPr sz="4000">
                <a:solidFill>
                  <a:schemeClr val="bg1"/>
                </a:solidFill>
              </a:defRPr>
            </a:lvl1pPr>
          </a:lstStyle>
          <a:p>
            <a:r>
              <a:rPr lang="sv-SE"/>
              <a:t>Klicka här för att ändra mall för rubrikformat</a:t>
            </a:r>
            <a:endParaRPr lang="en-US" dirty="0"/>
          </a:p>
        </p:txBody>
      </p:sp>
      <p:sp>
        <p:nvSpPr>
          <p:cNvPr id="6" name="textruta 5">
            <a:extLst>
              <a:ext uri="{FF2B5EF4-FFF2-40B4-BE49-F238E27FC236}">
                <a16:creationId xmlns:a16="http://schemas.microsoft.com/office/drawing/2014/main" id="{BE03C4AA-7F69-47DB-B0C7-C398C29343E8}"/>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dirty="0"/>
              <a:t>Hållbar stad – öppen för världen</a:t>
            </a:r>
          </a:p>
        </p:txBody>
      </p:sp>
      <p:pic>
        <p:nvPicPr>
          <p:cNvPr id="7" name="Bildobjekt 6" descr="Logo" title="Logo">
            <a:extLst>
              <a:ext uri="{FF2B5EF4-FFF2-40B4-BE49-F238E27FC236}">
                <a16:creationId xmlns:a16="http://schemas.microsoft.com/office/drawing/2014/main" id="{A42DC399-9929-4DB1-86A7-EDD1619A0A0E}"/>
              </a:ext>
            </a:extLst>
          </p:cNvPr>
          <p:cNvPicPr>
            <a:picLocks noChangeAspect="1"/>
          </p:cNvPicPr>
          <p:nvPr userDrawn="1"/>
        </p:nvPicPr>
        <p:blipFill>
          <a:blip r:embed="rId2"/>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3796325991"/>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407988" y="404813"/>
            <a:ext cx="11376025" cy="5508000"/>
          </a:xfrm>
          <a:prstGeom prst="rect">
            <a:avLst/>
          </a:prstGeom>
          <a:solidFill>
            <a:schemeClr val="bg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dirty="0"/>
          </a:p>
        </p:txBody>
      </p:sp>
      <p:sp>
        <p:nvSpPr>
          <p:cNvPr id="2" name="Title 1"/>
          <p:cNvSpPr>
            <a:spLocks noGrp="1"/>
          </p:cNvSpPr>
          <p:nvPr>
            <p:ph type="ctrTitle"/>
          </p:nvPr>
        </p:nvSpPr>
        <p:spPr>
          <a:xfrm>
            <a:off x="1528841" y="2404809"/>
            <a:ext cx="9134323" cy="1349829"/>
          </a:xfrm>
          <a:prstGeom prst="rect">
            <a:avLst/>
          </a:prstGeom>
        </p:spPr>
        <p:txBody>
          <a:bodyPr anchor="ctr" anchorCtr="0">
            <a:noAutofit/>
          </a:bodyPr>
          <a:lstStyle>
            <a:lvl1pPr algn="ctr">
              <a:lnSpc>
                <a:spcPct val="90000"/>
              </a:lnSpc>
              <a:defRPr sz="4500">
                <a:solidFill>
                  <a:schemeClr val="tx1">
                    <a:lumMod val="95000"/>
                    <a:lumOff val="5000"/>
                  </a:schemeClr>
                </a:solidFill>
              </a:defRPr>
            </a:lvl1pPr>
          </a:lstStyle>
          <a:p>
            <a:r>
              <a:rPr lang="sv-SE" dirty="0"/>
              <a:t>Klicka här för att ändra mall för rubrikformat</a:t>
            </a:r>
            <a:endParaRPr lang="en-US" dirty="0"/>
          </a:p>
        </p:txBody>
      </p:sp>
      <p:sp>
        <p:nvSpPr>
          <p:cNvPr id="15" name="textruta 14">
            <a:extLst>
              <a:ext uri="{FF2B5EF4-FFF2-40B4-BE49-F238E27FC236}">
                <a16:creationId xmlns:a16="http://schemas.microsoft.com/office/drawing/2014/main" id="{F8CA43A6-7E16-4DBD-AD75-D68133193CDD}"/>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dirty="0">
                <a:solidFill>
                  <a:schemeClr val="tx1">
                    <a:lumMod val="95000"/>
                    <a:lumOff val="5000"/>
                  </a:schemeClr>
                </a:solidFill>
              </a:rPr>
              <a:t>Hållbar stad – öppen för världen</a:t>
            </a:r>
          </a:p>
        </p:txBody>
      </p:sp>
      <p:pic>
        <p:nvPicPr>
          <p:cNvPr id="6" name="Bildobjekt 5" descr="Logo" title="Logo">
            <a:extLst>
              <a:ext uri="{FF2B5EF4-FFF2-40B4-BE49-F238E27FC236}">
                <a16:creationId xmlns:a16="http://schemas.microsoft.com/office/drawing/2014/main" id="{1BFA490F-F636-4FBD-9551-5FE7BB924C4D}"/>
              </a:ext>
            </a:extLst>
          </p:cNvPr>
          <p:cNvPicPr>
            <a:picLocks noChangeAspect="1"/>
          </p:cNvPicPr>
          <p:nvPr userDrawn="1"/>
        </p:nvPicPr>
        <p:blipFill>
          <a:blip r:embed="rId2"/>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1043675322"/>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preserve="1" userDrawn="1">
  <p:cSld name="Avsluts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bg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pic>
        <p:nvPicPr>
          <p:cNvPr id="13" name="Bildobjekt 12" descr="Logo" title="Logo">
            <a:extLst>
              <a:ext uri="{FF2B5EF4-FFF2-40B4-BE49-F238E27FC236}">
                <a16:creationId xmlns:a16="http://schemas.microsoft.com/office/drawing/2014/main" id="{8FA31A6C-4824-4084-8D71-178D8B56BB48}"/>
              </a:ext>
            </a:extLst>
          </p:cNvPr>
          <p:cNvPicPr>
            <a:picLocks noChangeAspect="1"/>
          </p:cNvPicPr>
          <p:nvPr userDrawn="1"/>
        </p:nvPicPr>
        <p:blipFill>
          <a:blip r:embed="rId2"/>
          <a:stretch>
            <a:fillRect/>
          </a:stretch>
        </p:blipFill>
        <p:spPr>
          <a:xfrm>
            <a:off x="10297795" y="401983"/>
            <a:ext cx="1481456" cy="499915"/>
          </a:xfrm>
          <a:prstGeom prst="rect">
            <a:avLst/>
          </a:prstGeom>
        </p:spPr>
      </p:pic>
      <p:sp>
        <p:nvSpPr>
          <p:cNvPr id="8" name="Rubrik 3">
            <a:extLst>
              <a:ext uri="{FF2B5EF4-FFF2-40B4-BE49-F238E27FC236}">
                <a16:creationId xmlns:a16="http://schemas.microsoft.com/office/drawing/2014/main" id="{A335F1B5-8765-459C-802C-DA620794171A}"/>
              </a:ext>
            </a:extLst>
          </p:cNvPr>
          <p:cNvSpPr>
            <a:spLocks noGrp="1"/>
          </p:cNvSpPr>
          <p:nvPr>
            <p:ph type="title" hasCustomPrompt="1"/>
          </p:nvPr>
        </p:nvSpPr>
        <p:spPr>
          <a:xfrm>
            <a:off x="1420650" y="2399545"/>
            <a:ext cx="6148878" cy="309600"/>
          </a:xfrm>
        </p:spPr>
        <p:txBody>
          <a:bodyPr>
            <a:normAutofit/>
          </a:bodyPr>
          <a:lstStyle>
            <a:lvl1pPr>
              <a:defRPr sz="1700">
                <a:solidFill>
                  <a:schemeClr val="tx1">
                    <a:lumMod val="95000"/>
                    <a:lumOff val="5000"/>
                  </a:schemeClr>
                </a:solidFill>
              </a:defRPr>
            </a:lvl1pPr>
          </a:lstStyle>
          <a:p>
            <a:r>
              <a:rPr lang="sv-SE" dirty="0"/>
              <a:t>Kontakt</a:t>
            </a:r>
          </a:p>
        </p:txBody>
      </p:sp>
      <p:sp>
        <p:nvSpPr>
          <p:cNvPr id="15" name="Platshållare för text 4">
            <a:extLst>
              <a:ext uri="{FF2B5EF4-FFF2-40B4-BE49-F238E27FC236}">
                <a16:creationId xmlns:a16="http://schemas.microsoft.com/office/drawing/2014/main" id="{483A67E9-807F-424F-890D-A3A5CA39AF09}"/>
              </a:ext>
            </a:extLst>
          </p:cNvPr>
          <p:cNvSpPr>
            <a:spLocks noGrp="1"/>
          </p:cNvSpPr>
          <p:nvPr>
            <p:ph type="body" sz="quarter" idx="11" hasCustomPrompt="1"/>
          </p:nvPr>
        </p:nvSpPr>
        <p:spPr>
          <a:xfrm>
            <a:off x="1420649" y="2830624"/>
            <a:ext cx="6148878" cy="2971086"/>
          </a:xfrm>
        </p:spPr>
        <p:txBody>
          <a:bodyPr numCol="1" spcCol="180000">
            <a:noAutofit/>
          </a:bodyPr>
          <a:lstStyle>
            <a:lvl1pPr marL="0" indent="0">
              <a:lnSpc>
                <a:spcPct val="110000"/>
              </a:lnSpc>
              <a:spcBef>
                <a:spcPts val="0"/>
              </a:spcBef>
              <a:buNone/>
              <a:defRPr sz="1600" b="1" kern="0" baseline="0">
                <a:solidFill>
                  <a:schemeClr val="tx1">
                    <a:lumMod val="95000"/>
                    <a:lumOff val="5000"/>
                  </a:schemeClr>
                </a:solidFill>
                <a:latin typeface="+mn-lt"/>
              </a:defRPr>
            </a:lvl1pPr>
          </a:lstStyle>
          <a:p>
            <a:pPr lvl="0"/>
            <a:r>
              <a:rPr lang="sv-SE" dirty="0"/>
              <a:t>Avdelning</a:t>
            </a:r>
            <a:br>
              <a:rPr lang="sv-SE" dirty="0"/>
            </a:br>
            <a:r>
              <a:rPr lang="sv-SE" dirty="0"/>
              <a:t>Område, Göteborgs Stad</a:t>
            </a:r>
            <a:br>
              <a:rPr lang="sv-SE" dirty="0"/>
            </a:br>
            <a:r>
              <a:rPr lang="sv-SE" dirty="0"/>
              <a:t>Namn</a:t>
            </a:r>
            <a:br>
              <a:rPr lang="sv-SE" dirty="0"/>
            </a:br>
            <a:r>
              <a:rPr lang="sv-SE" dirty="0"/>
              <a:t>namn@namn.se</a:t>
            </a:r>
          </a:p>
        </p:txBody>
      </p:sp>
      <p:sp>
        <p:nvSpPr>
          <p:cNvPr id="7" name="textruta 6">
            <a:extLst>
              <a:ext uri="{FF2B5EF4-FFF2-40B4-BE49-F238E27FC236}">
                <a16:creationId xmlns:a16="http://schemas.microsoft.com/office/drawing/2014/main" id="{92F5E2AC-A457-4DE9-9A2C-4BE86BC00522}"/>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dirty="0">
                <a:solidFill>
                  <a:schemeClr val="tx1">
                    <a:lumMod val="95000"/>
                    <a:lumOff val="5000"/>
                  </a:schemeClr>
                </a:solidFill>
                <a:latin typeface="+mn-lt"/>
              </a:rPr>
              <a:t>Hållbar stad – öppen för världen</a:t>
            </a:r>
          </a:p>
        </p:txBody>
      </p:sp>
    </p:spTree>
    <p:extLst>
      <p:ext uri="{BB962C8B-B14F-4D97-AF65-F5344CB8AC3E}">
        <p14:creationId xmlns:p14="http://schemas.microsoft.com/office/powerpoint/2010/main" val="17644128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Avsnittsrubrik med bild">
    <p:spTree>
      <p:nvGrpSpPr>
        <p:cNvPr id="1" name=""/>
        <p:cNvGrpSpPr/>
        <p:nvPr/>
      </p:nvGrpSpPr>
      <p:grpSpPr>
        <a:xfrm>
          <a:off x="0" y="0"/>
          <a:ext cx="0" cy="0"/>
          <a:chOff x="0" y="0"/>
          <a:chExt cx="0" cy="0"/>
        </a:xfrm>
      </p:grpSpPr>
      <p:sp>
        <p:nvSpPr>
          <p:cNvPr id="8" name="Platshållare för bild 5">
            <a:extLst>
              <a:ext uri="{FF2B5EF4-FFF2-40B4-BE49-F238E27FC236}">
                <a16:creationId xmlns:a16="http://schemas.microsoft.com/office/drawing/2014/main" id="{E89F1A3B-CD83-40C2-B654-7491BD29FCD5}"/>
              </a:ext>
            </a:extLst>
          </p:cNvPr>
          <p:cNvSpPr>
            <a:spLocks noGrp="1"/>
          </p:cNvSpPr>
          <p:nvPr>
            <p:ph type="pic" sz="quarter" idx="11" hasCustomPrompt="1"/>
          </p:nvPr>
        </p:nvSpPr>
        <p:spPr>
          <a:xfrm>
            <a:off x="407989" y="404812"/>
            <a:ext cx="11376024" cy="5508625"/>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dirty="0"/>
            </a:br>
            <a:br>
              <a:rPr lang="sv-SE" dirty="0"/>
            </a:br>
            <a:br>
              <a:rPr lang="sv-SE" dirty="0"/>
            </a:br>
            <a:r>
              <a:rPr lang="sv-SE" dirty="0"/>
              <a:t>Klicka på ikonen ovan</a:t>
            </a:r>
            <a:br>
              <a:rPr lang="sv-SE" dirty="0"/>
            </a:br>
            <a:r>
              <a:rPr lang="sv-SE" dirty="0"/>
              <a:t>för att lägga till en bild</a:t>
            </a:r>
            <a:endParaRPr lang="en-US" dirty="0"/>
          </a:p>
        </p:txBody>
      </p:sp>
      <p:sp>
        <p:nvSpPr>
          <p:cNvPr id="9" name="Title 1">
            <a:extLst>
              <a:ext uri="{FF2B5EF4-FFF2-40B4-BE49-F238E27FC236}">
                <a16:creationId xmlns:a16="http://schemas.microsoft.com/office/drawing/2014/main" id="{EAB74EFB-B5F9-4503-84BF-A1C8C3809B6F}"/>
              </a:ext>
            </a:extLst>
          </p:cNvPr>
          <p:cNvSpPr>
            <a:spLocks noGrp="1"/>
          </p:cNvSpPr>
          <p:nvPr>
            <p:ph type="ctrTitle"/>
          </p:nvPr>
        </p:nvSpPr>
        <p:spPr>
          <a:xfrm>
            <a:off x="1879600" y="1973603"/>
            <a:ext cx="8483640" cy="885112"/>
          </a:xfrm>
          <a:prstGeom prst="rect">
            <a:avLst/>
          </a:prstGeom>
        </p:spPr>
        <p:txBody>
          <a:bodyPr anchor="ctr" anchorCtr="0">
            <a:noAutofit/>
          </a:bodyPr>
          <a:lstStyle>
            <a:lvl1pPr algn="ctr">
              <a:lnSpc>
                <a:spcPct val="90000"/>
              </a:lnSpc>
              <a:defRPr sz="4000">
                <a:solidFill>
                  <a:schemeClr val="bg1"/>
                </a:solidFill>
              </a:defRPr>
            </a:lvl1pPr>
          </a:lstStyle>
          <a:p>
            <a:r>
              <a:rPr lang="sv-SE"/>
              <a:t>Klicka här för att ändra mall för rubrikformat</a:t>
            </a:r>
            <a:endParaRPr lang="en-US" dirty="0"/>
          </a:p>
        </p:txBody>
      </p:sp>
      <p:sp>
        <p:nvSpPr>
          <p:cNvPr id="6" name="textruta 5">
            <a:extLst>
              <a:ext uri="{FF2B5EF4-FFF2-40B4-BE49-F238E27FC236}">
                <a16:creationId xmlns:a16="http://schemas.microsoft.com/office/drawing/2014/main" id="{BE03C4AA-7F69-47DB-B0C7-C398C29343E8}"/>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dirty="0"/>
              <a:t>Hållbar stad – öppen för världen</a:t>
            </a:r>
          </a:p>
        </p:txBody>
      </p:sp>
      <p:pic>
        <p:nvPicPr>
          <p:cNvPr id="7" name="Bildobjekt 6" descr="Logo" title="Logo">
            <a:extLst>
              <a:ext uri="{FF2B5EF4-FFF2-40B4-BE49-F238E27FC236}">
                <a16:creationId xmlns:a16="http://schemas.microsoft.com/office/drawing/2014/main" id="{A42DC399-9929-4DB1-86A7-EDD1619A0A0E}"/>
              </a:ext>
            </a:extLst>
          </p:cNvPr>
          <p:cNvPicPr>
            <a:picLocks noChangeAspect="1"/>
          </p:cNvPicPr>
          <p:nvPr userDrawn="1"/>
        </p:nvPicPr>
        <p:blipFill>
          <a:blip r:embed="rId2"/>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170684233"/>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preserve="1" userDrawn="1">
  <p:cSld name="Logotyp">
    <p:spTree>
      <p:nvGrpSpPr>
        <p:cNvPr id="1" name=""/>
        <p:cNvGrpSpPr/>
        <p:nvPr/>
      </p:nvGrpSpPr>
      <p:grpSpPr>
        <a:xfrm>
          <a:off x="0" y="0"/>
          <a:ext cx="0" cy="0"/>
          <a:chOff x="0" y="0"/>
          <a:chExt cx="0" cy="0"/>
        </a:xfrm>
      </p:grpSpPr>
      <p:pic>
        <p:nvPicPr>
          <p:cNvPr id="3" name="Bildobjekt 2" descr="Logo" title="Logo">
            <a:extLst>
              <a:ext uri="{FF2B5EF4-FFF2-40B4-BE49-F238E27FC236}">
                <a16:creationId xmlns:a16="http://schemas.microsoft.com/office/drawing/2014/main" id="{1F12769C-ECF3-448E-A565-83EEEC398EEF}"/>
              </a:ext>
            </a:extLst>
          </p:cNvPr>
          <p:cNvPicPr>
            <a:picLocks noChangeAspect="1"/>
          </p:cNvPicPr>
          <p:nvPr userDrawn="1"/>
        </p:nvPicPr>
        <p:blipFill>
          <a:blip r:embed="rId2"/>
          <a:stretch>
            <a:fillRect/>
          </a:stretch>
        </p:blipFill>
        <p:spPr>
          <a:xfrm>
            <a:off x="5382706" y="2300663"/>
            <a:ext cx="1426588" cy="2261812"/>
          </a:xfrm>
          <a:prstGeom prst="rect">
            <a:avLst/>
          </a:prstGeom>
        </p:spPr>
      </p:pic>
    </p:spTree>
    <p:extLst>
      <p:ext uri="{BB962C8B-B14F-4D97-AF65-F5344CB8AC3E}">
        <p14:creationId xmlns:p14="http://schemas.microsoft.com/office/powerpoint/2010/main" val="36980105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407988" y="404813"/>
            <a:ext cx="11376025" cy="5508000"/>
          </a:xfrm>
          <a:prstGeom prst="rect">
            <a:avLst/>
          </a:prstGeom>
          <a:solidFill>
            <a:schemeClr val="accent1"/>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dirty="0"/>
          </a:p>
        </p:txBody>
      </p:sp>
      <p:sp>
        <p:nvSpPr>
          <p:cNvPr id="2" name="Title 1"/>
          <p:cNvSpPr>
            <a:spLocks noGrp="1"/>
          </p:cNvSpPr>
          <p:nvPr>
            <p:ph type="ctrTitle"/>
          </p:nvPr>
        </p:nvSpPr>
        <p:spPr>
          <a:xfrm>
            <a:off x="1528841" y="2404809"/>
            <a:ext cx="9134323" cy="1349829"/>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dirty="0"/>
          </a:p>
        </p:txBody>
      </p:sp>
      <p:sp>
        <p:nvSpPr>
          <p:cNvPr id="15" name="textruta 14">
            <a:extLst>
              <a:ext uri="{FF2B5EF4-FFF2-40B4-BE49-F238E27FC236}">
                <a16:creationId xmlns:a16="http://schemas.microsoft.com/office/drawing/2014/main" id="{F8CA43A6-7E16-4DBD-AD75-D68133193CDD}"/>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dirty="0">
                <a:solidFill>
                  <a:schemeClr val="tx1">
                    <a:lumMod val="95000"/>
                    <a:lumOff val="5000"/>
                  </a:schemeClr>
                </a:solidFill>
              </a:rPr>
              <a:t>Hållbar stad – öppen för världen</a:t>
            </a:r>
          </a:p>
        </p:txBody>
      </p:sp>
      <p:pic>
        <p:nvPicPr>
          <p:cNvPr id="6" name="Bildobjekt 5" descr="Logo" title="Logo">
            <a:extLst>
              <a:ext uri="{FF2B5EF4-FFF2-40B4-BE49-F238E27FC236}">
                <a16:creationId xmlns:a16="http://schemas.microsoft.com/office/drawing/2014/main" id="{1BFA490F-F636-4FBD-9551-5FE7BB924C4D}"/>
              </a:ext>
            </a:extLst>
          </p:cNvPr>
          <p:cNvPicPr>
            <a:picLocks noChangeAspect="1"/>
          </p:cNvPicPr>
          <p:nvPr userDrawn="1"/>
        </p:nvPicPr>
        <p:blipFill>
          <a:blip r:embed="rId2"/>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15030245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Avsluts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pic>
        <p:nvPicPr>
          <p:cNvPr id="13" name="Bildobjekt 12" descr="Logo" title="Logo">
            <a:extLst>
              <a:ext uri="{FF2B5EF4-FFF2-40B4-BE49-F238E27FC236}">
                <a16:creationId xmlns:a16="http://schemas.microsoft.com/office/drawing/2014/main" id="{8FA31A6C-4824-4084-8D71-178D8B56BB48}"/>
              </a:ext>
            </a:extLst>
          </p:cNvPr>
          <p:cNvPicPr>
            <a:picLocks noChangeAspect="1"/>
          </p:cNvPicPr>
          <p:nvPr userDrawn="1"/>
        </p:nvPicPr>
        <p:blipFill>
          <a:blip r:embed="rId2"/>
          <a:stretch>
            <a:fillRect/>
          </a:stretch>
        </p:blipFill>
        <p:spPr>
          <a:xfrm>
            <a:off x="10297795" y="401983"/>
            <a:ext cx="1481456" cy="499915"/>
          </a:xfrm>
          <a:prstGeom prst="rect">
            <a:avLst/>
          </a:prstGeom>
        </p:spPr>
      </p:pic>
      <p:sp>
        <p:nvSpPr>
          <p:cNvPr id="4" name="Rubrik 3">
            <a:extLst>
              <a:ext uri="{FF2B5EF4-FFF2-40B4-BE49-F238E27FC236}">
                <a16:creationId xmlns:a16="http://schemas.microsoft.com/office/drawing/2014/main" id="{7A284E58-B676-47B0-B49B-D281A884EF27}"/>
              </a:ext>
            </a:extLst>
          </p:cNvPr>
          <p:cNvSpPr>
            <a:spLocks noGrp="1"/>
          </p:cNvSpPr>
          <p:nvPr>
            <p:ph type="title" hasCustomPrompt="1"/>
          </p:nvPr>
        </p:nvSpPr>
        <p:spPr>
          <a:xfrm>
            <a:off x="1420650" y="2399545"/>
            <a:ext cx="6148878" cy="309600"/>
          </a:xfrm>
        </p:spPr>
        <p:txBody>
          <a:bodyPr>
            <a:normAutofit/>
          </a:bodyPr>
          <a:lstStyle>
            <a:lvl1pPr>
              <a:defRPr sz="1700">
                <a:solidFill>
                  <a:schemeClr val="bg1"/>
                </a:solidFill>
              </a:defRPr>
            </a:lvl1pPr>
          </a:lstStyle>
          <a:p>
            <a:r>
              <a:rPr lang="sv-SE" dirty="0"/>
              <a:t>Kontakt</a:t>
            </a:r>
          </a:p>
        </p:txBody>
      </p:sp>
      <p:sp>
        <p:nvSpPr>
          <p:cNvPr id="15" name="Platshållare för text 4">
            <a:extLst>
              <a:ext uri="{FF2B5EF4-FFF2-40B4-BE49-F238E27FC236}">
                <a16:creationId xmlns:a16="http://schemas.microsoft.com/office/drawing/2014/main" id="{483A67E9-807F-424F-890D-A3A5CA39AF09}"/>
              </a:ext>
            </a:extLst>
          </p:cNvPr>
          <p:cNvSpPr>
            <a:spLocks noGrp="1"/>
          </p:cNvSpPr>
          <p:nvPr>
            <p:ph type="body" sz="quarter" idx="11" hasCustomPrompt="1"/>
          </p:nvPr>
        </p:nvSpPr>
        <p:spPr>
          <a:xfrm>
            <a:off x="1420649" y="2830624"/>
            <a:ext cx="6148878" cy="2971086"/>
          </a:xfrm>
        </p:spPr>
        <p:txBody>
          <a:bodyPr numCol="1" spcCol="180000">
            <a:noAutofit/>
          </a:bodyPr>
          <a:lstStyle>
            <a:lvl1pPr marL="0" indent="0">
              <a:lnSpc>
                <a:spcPct val="110000"/>
              </a:lnSpc>
              <a:spcBef>
                <a:spcPts val="0"/>
              </a:spcBef>
              <a:buNone/>
              <a:defRPr sz="1600" b="1" kern="0" baseline="0">
                <a:solidFill>
                  <a:schemeClr val="bg1"/>
                </a:solidFill>
                <a:latin typeface="+mn-lt"/>
              </a:defRPr>
            </a:lvl1pPr>
          </a:lstStyle>
          <a:p>
            <a:pPr lvl="0"/>
            <a:r>
              <a:rPr lang="sv-SE" dirty="0"/>
              <a:t>Avdelning</a:t>
            </a:r>
            <a:br>
              <a:rPr lang="sv-SE" dirty="0"/>
            </a:br>
            <a:r>
              <a:rPr lang="sv-SE" dirty="0"/>
              <a:t>Område, Göteborgs Stad</a:t>
            </a:r>
            <a:br>
              <a:rPr lang="sv-SE" dirty="0"/>
            </a:br>
            <a:r>
              <a:rPr lang="sv-SE" dirty="0"/>
              <a:t>Namn</a:t>
            </a:r>
            <a:br>
              <a:rPr lang="sv-SE" dirty="0"/>
            </a:br>
            <a:r>
              <a:rPr lang="sv-SE" dirty="0"/>
              <a:t>namn@namn.se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dirty="0">
                <a:solidFill>
                  <a:schemeClr val="tx1">
                    <a:lumMod val="95000"/>
                    <a:lumOff val="5000"/>
                  </a:schemeClr>
                </a:solidFill>
                <a:latin typeface="+mn-lt"/>
              </a:rPr>
              <a:t>Hållbar stad – öppen för världen</a:t>
            </a:r>
          </a:p>
        </p:txBody>
      </p:sp>
    </p:spTree>
    <p:extLst>
      <p:ext uri="{BB962C8B-B14F-4D97-AF65-F5344CB8AC3E}">
        <p14:creationId xmlns:p14="http://schemas.microsoft.com/office/powerpoint/2010/main" val="11104959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Logotyp">
    <p:spTree>
      <p:nvGrpSpPr>
        <p:cNvPr id="1" name=""/>
        <p:cNvGrpSpPr/>
        <p:nvPr/>
      </p:nvGrpSpPr>
      <p:grpSpPr>
        <a:xfrm>
          <a:off x="0" y="0"/>
          <a:ext cx="0" cy="0"/>
          <a:chOff x="0" y="0"/>
          <a:chExt cx="0" cy="0"/>
        </a:xfrm>
      </p:grpSpPr>
      <p:pic>
        <p:nvPicPr>
          <p:cNvPr id="3" name="Bildobjekt 2" descr="Logo" title="Logo">
            <a:extLst>
              <a:ext uri="{FF2B5EF4-FFF2-40B4-BE49-F238E27FC236}">
                <a16:creationId xmlns:a16="http://schemas.microsoft.com/office/drawing/2014/main" id="{1F12769C-ECF3-448E-A565-83EEEC398EEF}"/>
              </a:ext>
            </a:extLst>
          </p:cNvPr>
          <p:cNvPicPr>
            <a:picLocks noChangeAspect="1"/>
          </p:cNvPicPr>
          <p:nvPr userDrawn="1"/>
        </p:nvPicPr>
        <p:blipFill>
          <a:blip r:embed="rId2"/>
          <a:stretch>
            <a:fillRect/>
          </a:stretch>
        </p:blipFill>
        <p:spPr>
          <a:xfrm>
            <a:off x="5382706" y="2300663"/>
            <a:ext cx="1426588" cy="2261812"/>
          </a:xfrm>
          <a:prstGeom prst="rect">
            <a:avLst/>
          </a:prstGeom>
        </p:spPr>
      </p:pic>
    </p:spTree>
    <p:extLst>
      <p:ext uri="{BB962C8B-B14F-4D97-AF65-F5344CB8AC3E}">
        <p14:creationId xmlns:p14="http://schemas.microsoft.com/office/powerpoint/2010/main" val="639076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1_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AA8D3B0-B92A-49E3-84AA-AB44D4219897}"/>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B751BF5C-FE49-4BAE-B0D0-FBB6F410988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86D2741D-B22A-4CE5-8A7E-7C31EE830AD5}"/>
              </a:ext>
            </a:extLst>
          </p:cNvPr>
          <p:cNvSpPr>
            <a:spLocks noGrp="1"/>
          </p:cNvSpPr>
          <p:nvPr>
            <p:ph type="dt" sz="half" idx="10"/>
          </p:nvPr>
        </p:nvSpPr>
        <p:spPr/>
        <p:txBody>
          <a:bodyPr/>
          <a:lstStyle/>
          <a:p>
            <a:fld id="{BFF1FB8D-183F-4234-8436-060EF52E6262}" type="datetimeFigureOut">
              <a:rPr lang="sv-SE" smtClean="0"/>
              <a:t>2025-01-03</a:t>
            </a:fld>
            <a:endParaRPr lang="sv-SE"/>
          </a:p>
        </p:txBody>
      </p:sp>
      <p:sp>
        <p:nvSpPr>
          <p:cNvPr id="5" name="Platshållare för sidfot 4">
            <a:extLst>
              <a:ext uri="{FF2B5EF4-FFF2-40B4-BE49-F238E27FC236}">
                <a16:creationId xmlns:a16="http://schemas.microsoft.com/office/drawing/2014/main" id="{3119EA47-7BBB-4FF1-A5FC-1C7DC4A38D51}"/>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B1C402EF-8F54-4E2C-9A58-4E62B8F302F9}"/>
              </a:ext>
            </a:extLst>
          </p:cNvPr>
          <p:cNvSpPr>
            <a:spLocks noGrp="1"/>
          </p:cNvSpPr>
          <p:nvPr>
            <p:ph type="sldNum" sz="quarter" idx="12"/>
          </p:nvPr>
        </p:nvSpPr>
        <p:spPr/>
        <p:txBody>
          <a:bodyPr/>
          <a:lstStyle/>
          <a:p>
            <a:fld id="{F1B5E936-904E-4F7B-8D05-5EB79F882F08}" type="slidenum">
              <a:rPr lang="sv-SE" smtClean="0"/>
              <a:t>‹#›</a:t>
            </a:fld>
            <a:endParaRPr lang="sv-SE"/>
          </a:p>
        </p:txBody>
      </p:sp>
    </p:spTree>
    <p:extLst>
      <p:ext uri="{BB962C8B-B14F-4D97-AF65-F5344CB8AC3E}">
        <p14:creationId xmlns:p14="http://schemas.microsoft.com/office/powerpoint/2010/main" val="41581397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6214057-2D84-4D7F-A10D-48F5BC30BA1B}"/>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A5E11913-EE6C-4069-A9C7-545D39F93D3A}"/>
              </a:ext>
            </a:extLst>
          </p:cNvPr>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99452EA7-C344-4474-80CD-BC4344645B92}"/>
              </a:ext>
            </a:extLst>
          </p:cNvPr>
          <p:cNvSpPr>
            <a:spLocks noGrp="1"/>
          </p:cNvSpPr>
          <p:nvPr>
            <p:ph type="dt" sz="half" idx="10"/>
          </p:nvPr>
        </p:nvSpPr>
        <p:spPr/>
        <p:txBody>
          <a:bodyPr/>
          <a:lstStyle/>
          <a:p>
            <a:fld id="{4285AAF0-408E-42DC-9161-6743E8D816FD}" type="datetimeFigureOut">
              <a:rPr lang="sv-SE" smtClean="0"/>
              <a:t>2025-01-03</a:t>
            </a:fld>
            <a:endParaRPr lang="sv-SE"/>
          </a:p>
        </p:txBody>
      </p:sp>
      <p:sp>
        <p:nvSpPr>
          <p:cNvPr id="5" name="Platshållare för sidfot 4">
            <a:extLst>
              <a:ext uri="{FF2B5EF4-FFF2-40B4-BE49-F238E27FC236}">
                <a16:creationId xmlns:a16="http://schemas.microsoft.com/office/drawing/2014/main" id="{B67FB484-612D-4CF9-A592-184EBD82697F}"/>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F4B66C48-9B5E-4147-9E7D-D7A4A84A2221}"/>
              </a:ext>
            </a:extLst>
          </p:cNvPr>
          <p:cNvSpPr>
            <a:spLocks noGrp="1"/>
          </p:cNvSpPr>
          <p:nvPr>
            <p:ph type="sldNum" sz="quarter" idx="12"/>
          </p:nvPr>
        </p:nvSpPr>
        <p:spPr/>
        <p:txBody>
          <a:bodyPr/>
          <a:lstStyle/>
          <a:p>
            <a:fld id="{BA2CDD27-9D7A-43B8-8308-025AE1F7DC02}" type="slidenum">
              <a:rPr lang="sv-SE" smtClean="0"/>
              <a:t>‹#›</a:t>
            </a:fld>
            <a:endParaRPr lang="sv-SE"/>
          </a:p>
        </p:txBody>
      </p:sp>
    </p:spTree>
    <p:extLst>
      <p:ext uri="{BB962C8B-B14F-4D97-AF65-F5344CB8AC3E}">
        <p14:creationId xmlns:p14="http://schemas.microsoft.com/office/powerpoint/2010/main" val="16335339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tx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sp>
        <p:nvSpPr>
          <p:cNvPr id="2" name="Title 1"/>
          <p:cNvSpPr>
            <a:spLocks noGrp="1"/>
          </p:cNvSpPr>
          <p:nvPr>
            <p:ph type="ctrTitle"/>
          </p:nvPr>
        </p:nvSpPr>
        <p:spPr>
          <a:xfrm>
            <a:off x="1731696" y="2626153"/>
            <a:ext cx="8728608" cy="1349829"/>
          </a:xfrm>
          <a:prstGeom prst="rect">
            <a:avLst/>
          </a:prstGeom>
        </p:spPr>
        <p:txBody>
          <a:bodyPr anchor="ctr" anchorCtr="0">
            <a:noAutofit/>
          </a:bodyPr>
          <a:lstStyle>
            <a:lvl1pPr algn="l">
              <a:lnSpc>
                <a:spcPct val="90000"/>
              </a:lnSpc>
              <a:defRPr sz="4200" kern="0" spc="0" baseline="0">
                <a:solidFill>
                  <a:schemeClr val="bg1"/>
                </a:solidFill>
              </a:defRPr>
            </a:lvl1pPr>
          </a:lstStyle>
          <a:p>
            <a:r>
              <a:rPr lang="sv-SE"/>
              <a:t>Klicka här för att ändra mall för rubrikformat</a:t>
            </a:r>
            <a:endParaRPr lang="en-US" dirty="0"/>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1731696" y="4165601"/>
            <a:ext cx="8728608" cy="251417"/>
          </a:xfrm>
        </p:spPr>
        <p:txBody>
          <a:bodyPr>
            <a:noAutofit/>
          </a:bodyPr>
          <a:lstStyle>
            <a:lvl1pPr marL="0" indent="0">
              <a:lnSpc>
                <a:spcPct val="100000"/>
              </a:lnSpc>
              <a:spcBef>
                <a:spcPts val="0"/>
              </a:spcBef>
              <a:buNone/>
              <a:defRPr sz="1800" kern="0" baseline="0">
                <a:solidFill>
                  <a:schemeClr val="bg1"/>
                </a:solidFill>
                <a:latin typeface="+mj-lt"/>
              </a:defRPr>
            </a:lvl1pPr>
          </a:lstStyle>
          <a:p>
            <a:pPr lvl="0"/>
            <a:r>
              <a:rPr lang="sv-SE" dirty="0"/>
              <a:t>Eventuell underrubrik</a:t>
            </a:r>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1731696" y="4606637"/>
            <a:ext cx="8728608" cy="251417"/>
          </a:xfrm>
        </p:spPr>
        <p:txBody>
          <a:bodyPr>
            <a:noAutofit/>
          </a:bodyPr>
          <a:lstStyle>
            <a:lvl1pPr marL="0" indent="0">
              <a:lnSpc>
                <a:spcPct val="100000"/>
              </a:lnSpc>
              <a:spcBef>
                <a:spcPts val="0"/>
              </a:spcBef>
              <a:buNone/>
              <a:defRPr sz="1400" kern="0" baseline="0">
                <a:solidFill>
                  <a:schemeClr val="bg1"/>
                </a:solidFill>
                <a:latin typeface="+mn-lt"/>
              </a:defRPr>
            </a:lvl1pPr>
          </a:lstStyle>
          <a:p>
            <a:pPr lvl="0"/>
            <a:r>
              <a:rPr lang="sv-SE" dirty="0"/>
              <a:t>Eventuellt namn på föredragshållare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dirty="0">
                <a:solidFill>
                  <a:schemeClr val="tx1">
                    <a:lumMod val="95000"/>
                    <a:lumOff val="5000"/>
                  </a:schemeClr>
                </a:solidFill>
                <a:latin typeface="+mn-lt"/>
              </a:rPr>
              <a:t>Hållbar stad – öppen för världen</a:t>
            </a:r>
          </a:p>
        </p:txBody>
      </p:sp>
      <p:pic>
        <p:nvPicPr>
          <p:cNvPr id="8" name="Bildobjekt 7" descr="Logo" title="Logo">
            <a:extLst>
              <a:ext uri="{FF2B5EF4-FFF2-40B4-BE49-F238E27FC236}">
                <a16:creationId xmlns:a16="http://schemas.microsoft.com/office/drawing/2014/main" id="{2DF30E6D-8B83-4DA1-ADDE-3B45462766FF}"/>
              </a:ext>
            </a:extLst>
          </p:cNvPr>
          <p:cNvPicPr>
            <a:picLocks noChangeAspect="1"/>
          </p:cNvPicPr>
          <p:nvPr userDrawn="1"/>
        </p:nvPicPr>
        <p:blipFill>
          <a:blip r:embed="rId2"/>
          <a:stretch>
            <a:fillRect/>
          </a:stretch>
        </p:blipFill>
        <p:spPr>
          <a:xfrm>
            <a:off x="10297795" y="401983"/>
            <a:ext cx="1481456" cy="499915"/>
          </a:xfrm>
          <a:prstGeom prst="rect">
            <a:avLst/>
          </a:prstGeom>
        </p:spPr>
      </p:pic>
    </p:spTree>
    <p:extLst>
      <p:ext uri="{BB962C8B-B14F-4D97-AF65-F5344CB8AC3E}">
        <p14:creationId xmlns:p14="http://schemas.microsoft.com/office/powerpoint/2010/main" val="25152883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sv-SE"/>
              <a:t>Klicka här för att ändra mall för rubrikformat</a:t>
            </a:r>
            <a:endParaRPr lang="sv-SE" dirty="0"/>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1056000" y="1738313"/>
            <a:ext cx="10080000" cy="4175124"/>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3" name="Platshållare för bildnummer 2">
            <a:extLst>
              <a:ext uri="{FF2B5EF4-FFF2-40B4-BE49-F238E27FC236}">
                <a16:creationId xmlns:a16="http://schemas.microsoft.com/office/drawing/2014/main" id="{040785F0-4073-4C09-A77E-AF825CBA6233}"/>
              </a:ext>
            </a:extLst>
          </p:cNvPr>
          <p:cNvSpPr>
            <a:spLocks noGrp="1"/>
          </p:cNvSpPr>
          <p:nvPr>
            <p:ph type="sldNum" sz="quarter" idx="12"/>
          </p:nvPr>
        </p:nvSpPr>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27406511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sv-SE" dirty="0"/>
              <a:t>Klicka här för att ändra mall för rubrikformat</a:t>
            </a:r>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1056000" y="1738313"/>
            <a:ext cx="10080000" cy="4175124"/>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3" name="Platshållare för bildnummer 2">
            <a:extLst>
              <a:ext uri="{FF2B5EF4-FFF2-40B4-BE49-F238E27FC236}">
                <a16:creationId xmlns:a16="http://schemas.microsoft.com/office/drawing/2014/main" id="{2BC929D8-093F-4826-8D04-F268FF63E889}"/>
              </a:ext>
            </a:extLst>
          </p:cNvPr>
          <p:cNvSpPr>
            <a:spLocks noGrp="1"/>
          </p:cNvSpPr>
          <p:nvPr>
            <p:ph type="sldNum" sz="quarter" idx="12"/>
          </p:nvPr>
        </p:nvSpPr>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7456351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424537-5ECE-4D36-9AE9-88D8AFB54949}"/>
              </a:ext>
            </a:extLst>
          </p:cNvPr>
          <p:cNvSpPr>
            <a:spLocks noGrp="1"/>
          </p:cNvSpPr>
          <p:nvPr>
            <p:ph type="title"/>
          </p:nvPr>
        </p:nvSpPr>
        <p:spPr/>
        <p:txBody>
          <a:bodyPr/>
          <a:lstStyle/>
          <a:p>
            <a:r>
              <a:rPr lang="sv-SE"/>
              <a:t>Klicka här för att ändra mall för rubrikformat</a:t>
            </a:r>
            <a:endParaRPr lang="sv-SE" dirty="0"/>
          </a:p>
        </p:txBody>
      </p:sp>
      <p:sp>
        <p:nvSpPr>
          <p:cNvPr id="3" name="Content Placeholder 2"/>
          <p:cNvSpPr>
            <a:spLocks noGrp="1"/>
          </p:cNvSpPr>
          <p:nvPr>
            <p:ph sz="half" idx="1"/>
          </p:nvPr>
        </p:nvSpPr>
        <p:spPr>
          <a:xfrm>
            <a:off x="407988" y="1736729"/>
            <a:ext cx="5400000" cy="4176710"/>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4" name="Content Placeholder 3"/>
          <p:cNvSpPr>
            <a:spLocks noGrp="1"/>
          </p:cNvSpPr>
          <p:nvPr>
            <p:ph sz="half" idx="2"/>
          </p:nvPr>
        </p:nvSpPr>
        <p:spPr>
          <a:xfrm>
            <a:off x="6379250" y="1736729"/>
            <a:ext cx="5400000" cy="4176710"/>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6" name="Platshållare för bildnummer 5">
            <a:extLst>
              <a:ext uri="{FF2B5EF4-FFF2-40B4-BE49-F238E27FC236}">
                <a16:creationId xmlns:a16="http://schemas.microsoft.com/office/drawing/2014/main" id="{615128C6-B678-4715-9D0F-D4C07F59EDA5}"/>
              </a:ext>
            </a:extLst>
          </p:cNvPr>
          <p:cNvSpPr>
            <a:spLocks noGrp="1"/>
          </p:cNvSpPr>
          <p:nvPr>
            <p:ph type="sldNum" sz="quarter" idx="10"/>
          </p:nvPr>
        </p:nvSpPr>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8307213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CE7E41F-F5AB-42BF-88B5-ED5B44A6461E}"/>
              </a:ext>
            </a:extLst>
          </p:cNvPr>
          <p:cNvSpPr>
            <a:spLocks noGrp="1"/>
          </p:cNvSpPr>
          <p:nvPr>
            <p:ph type="title"/>
          </p:nvPr>
        </p:nvSpPr>
        <p:spPr/>
        <p:txBody>
          <a:bodyPr/>
          <a:lstStyle/>
          <a:p>
            <a:r>
              <a:rPr lang="sv-SE"/>
              <a:t>Klicka här för att ändra mall för rubrikformat</a:t>
            </a:r>
            <a:endParaRPr lang="sv-SE" dirty="0"/>
          </a:p>
        </p:txBody>
      </p:sp>
      <p:sp>
        <p:nvSpPr>
          <p:cNvPr id="3" name="Text Placeholder 2"/>
          <p:cNvSpPr>
            <a:spLocks noGrp="1"/>
          </p:cNvSpPr>
          <p:nvPr>
            <p:ph type="body" idx="1"/>
          </p:nvPr>
        </p:nvSpPr>
        <p:spPr>
          <a:xfrm>
            <a:off x="407988" y="1588563"/>
            <a:ext cx="527808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4" name="Content Placeholder 3"/>
          <p:cNvSpPr>
            <a:spLocks noGrp="1"/>
          </p:cNvSpPr>
          <p:nvPr>
            <p:ph sz="half" idx="2"/>
          </p:nvPr>
        </p:nvSpPr>
        <p:spPr>
          <a:xfrm>
            <a:off x="407988" y="2281031"/>
            <a:ext cx="5278080" cy="3524684"/>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5" name="Text Placeholder 4"/>
          <p:cNvSpPr>
            <a:spLocks noGrp="1"/>
          </p:cNvSpPr>
          <p:nvPr>
            <p:ph type="body" sz="quarter" idx="3"/>
          </p:nvPr>
        </p:nvSpPr>
        <p:spPr>
          <a:xfrm>
            <a:off x="6432000" y="1591385"/>
            <a:ext cx="528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6" name="Content Placeholder 5"/>
          <p:cNvSpPr>
            <a:spLocks noGrp="1"/>
          </p:cNvSpPr>
          <p:nvPr>
            <p:ph sz="quarter" idx="4"/>
          </p:nvPr>
        </p:nvSpPr>
        <p:spPr>
          <a:xfrm>
            <a:off x="6432000" y="2281035"/>
            <a:ext cx="5280000" cy="3524685"/>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2" name="Platshållare för bildnummer 1">
            <a:extLst>
              <a:ext uri="{FF2B5EF4-FFF2-40B4-BE49-F238E27FC236}">
                <a16:creationId xmlns:a16="http://schemas.microsoft.com/office/drawing/2014/main" id="{5B0B39BD-A593-4A83-AD46-53A96C2F78AD}"/>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20888074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68562D-9C3D-4ED0-821E-7821BFECF33E}"/>
              </a:ext>
            </a:extLst>
          </p:cNvPr>
          <p:cNvSpPr>
            <a:spLocks noGrp="1"/>
          </p:cNvSpPr>
          <p:nvPr>
            <p:ph type="title"/>
          </p:nvPr>
        </p:nvSpPr>
        <p:spPr/>
        <p:txBody>
          <a:bodyPr/>
          <a:lstStyle/>
          <a:p>
            <a:r>
              <a:rPr lang="sv-SE"/>
              <a:t>Klicka här för att ändra mall för rubrikformat</a:t>
            </a:r>
            <a:endParaRPr lang="sv-SE" dirty="0"/>
          </a:p>
        </p:txBody>
      </p:sp>
      <p:sp>
        <p:nvSpPr>
          <p:cNvPr id="3" name="Platshållare för bildnummer 2">
            <a:extLst>
              <a:ext uri="{FF2B5EF4-FFF2-40B4-BE49-F238E27FC236}">
                <a16:creationId xmlns:a16="http://schemas.microsoft.com/office/drawing/2014/main" id="{471AB884-926D-4607-993A-83391A779C12}"/>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7315036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sv-SE"/>
              <a:t>Klicka här för att ändra mall för rubrikformat</a:t>
            </a:r>
            <a:endParaRPr lang="sv-SE" dirty="0"/>
          </a:p>
        </p:txBody>
      </p:sp>
      <p:sp>
        <p:nvSpPr>
          <p:cNvPr id="6" name="Content Placeholder 2">
            <a:extLst>
              <a:ext uri="{FF2B5EF4-FFF2-40B4-BE49-F238E27FC236}">
                <a16:creationId xmlns:a16="http://schemas.microsoft.com/office/drawing/2014/main" id="{51FAA0E3-3FDA-41A6-B9F8-73A1FEF31347}"/>
              </a:ext>
            </a:extLst>
          </p:cNvPr>
          <p:cNvSpPr>
            <a:spLocks noGrp="1"/>
          </p:cNvSpPr>
          <p:nvPr>
            <p:ph sz="half" idx="10"/>
          </p:nvPr>
        </p:nvSpPr>
        <p:spPr>
          <a:xfrm>
            <a:off x="417075" y="1736728"/>
            <a:ext cx="5678925"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3" name="Picture Placeholder 2"/>
          <p:cNvSpPr>
            <a:spLocks noGrp="1"/>
          </p:cNvSpPr>
          <p:nvPr>
            <p:ph type="pic" idx="1" hasCustomPrompt="1"/>
          </p:nvPr>
        </p:nvSpPr>
        <p:spPr>
          <a:xfrm>
            <a:off x="7598925"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Platshållare för bildnummer 3">
            <a:extLst>
              <a:ext uri="{FF2B5EF4-FFF2-40B4-BE49-F238E27FC236}">
                <a16:creationId xmlns:a16="http://schemas.microsoft.com/office/drawing/2014/main" id="{AB6397E3-2F6A-46E7-B952-96596182496A}"/>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7032412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p:txBody>
          <a:bodyPr/>
          <a:lstStyle/>
          <a:p>
            <a:r>
              <a:rPr lang="sv-SE"/>
              <a:t>Klicka här för att ändra mall för rubrikformat</a:t>
            </a:r>
            <a:endParaRPr lang="sv-SE" dirty="0"/>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096000" y="1736728"/>
            <a:ext cx="5688013" cy="4194629"/>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3" name="Picture Placeholder 2"/>
          <p:cNvSpPr>
            <a:spLocks noGrp="1"/>
          </p:cNvSpPr>
          <p:nvPr>
            <p:ph type="pic" idx="1" hasCustomPrompt="1"/>
          </p:nvPr>
        </p:nvSpPr>
        <p:spPr>
          <a:xfrm>
            <a:off x="407988"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66290921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800227-24F3-424A-950F-9031EC7717A1}"/>
              </a:ext>
            </a:extLst>
          </p:cNvPr>
          <p:cNvSpPr>
            <a:spLocks noGrp="1"/>
          </p:cNvSpPr>
          <p:nvPr>
            <p:ph type="title"/>
          </p:nvPr>
        </p:nvSpPr>
        <p:spPr/>
        <p:txBody>
          <a:bodyPr/>
          <a:lstStyle/>
          <a:p>
            <a:r>
              <a:rPr lang="sv-SE"/>
              <a:t>Klicka här för att ändra mall för rubrikformat</a:t>
            </a:r>
            <a:endParaRPr lang="sv-SE" dirty="0"/>
          </a:p>
        </p:txBody>
      </p:sp>
      <p:sp>
        <p:nvSpPr>
          <p:cNvPr id="3" name="Picture Placeholder 2"/>
          <p:cNvSpPr>
            <a:spLocks noGrp="1"/>
          </p:cNvSpPr>
          <p:nvPr>
            <p:ph type="pic" idx="1" hasCustomPrompt="1"/>
          </p:nvPr>
        </p:nvSpPr>
        <p:spPr>
          <a:xfrm>
            <a:off x="407988"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Text Placeholder 3"/>
          <p:cNvSpPr>
            <a:spLocks noGrp="1"/>
          </p:cNvSpPr>
          <p:nvPr>
            <p:ph type="body" sz="half" idx="2"/>
          </p:nvPr>
        </p:nvSpPr>
        <p:spPr>
          <a:xfrm>
            <a:off x="407988"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dirty="0"/>
              <a:t>Redigera format för bakgrundstext</a:t>
            </a:r>
          </a:p>
        </p:txBody>
      </p:sp>
      <p:sp>
        <p:nvSpPr>
          <p:cNvPr id="10" name="Picture Placeholder 2">
            <a:extLst>
              <a:ext uri="{FF2B5EF4-FFF2-40B4-BE49-F238E27FC236}">
                <a16:creationId xmlns:a16="http://schemas.microsoft.com/office/drawing/2014/main" id="{F5F04B5A-F0FB-4FC9-9F5F-CDA6CEE251C7}"/>
              </a:ext>
            </a:extLst>
          </p:cNvPr>
          <p:cNvSpPr>
            <a:spLocks noGrp="1"/>
          </p:cNvSpPr>
          <p:nvPr>
            <p:ph type="pic" idx="12" hasCustomPrompt="1"/>
          </p:nvPr>
        </p:nvSpPr>
        <p:spPr>
          <a:xfrm>
            <a:off x="4296000"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15" name="Text Placeholder 3">
            <a:extLst>
              <a:ext uri="{FF2B5EF4-FFF2-40B4-BE49-F238E27FC236}">
                <a16:creationId xmlns:a16="http://schemas.microsoft.com/office/drawing/2014/main" id="{A5F93C07-C166-474C-8E0B-4E9C3BBCB337}"/>
              </a:ext>
            </a:extLst>
          </p:cNvPr>
          <p:cNvSpPr>
            <a:spLocks noGrp="1"/>
          </p:cNvSpPr>
          <p:nvPr>
            <p:ph type="body" sz="half" idx="15"/>
          </p:nvPr>
        </p:nvSpPr>
        <p:spPr>
          <a:xfrm>
            <a:off x="4296000"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1" name="Picture Placeholder 2">
            <a:extLst>
              <a:ext uri="{FF2B5EF4-FFF2-40B4-BE49-F238E27FC236}">
                <a16:creationId xmlns:a16="http://schemas.microsoft.com/office/drawing/2014/main" id="{A7F97845-F21E-448F-BCE4-594A545AB8CB}"/>
              </a:ext>
            </a:extLst>
          </p:cNvPr>
          <p:cNvSpPr>
            <a:spLocks noGrp="1"/>
          </p:cNvSpPr>
          <p:nvPr>
            <p:ph type="pic" idx="13" hasCustomPrompt="1"/>
          </p:nvPr>
        </p:nvSpPr>
        <p:spPr>
          <a:xfrm>
            <a:off x="8184013"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14" name="Text Placeholder 3">
            <a:extLst>
              <a:ext uri="{FF2B5EF4-FFF2-40B4-BE49-F238E27FC236}">
                <a16:creationId xmlns:a16="http://schemas.microsoft.com/office/drawing/2014/main" id="{5F230963-9997-4CAE-9B9D-4F53D8044D29}"/>
              </a:ext>
            </a:extLst>
          </p:cNvPr>
          <p:cNvSpPr>
            <a:spLocks noGrp="1"/>
          </p:cNvSpPr>
          <p:nvPr>
            <p:ph type="body" sz="half" idx="14"/>
          </p:nvPr>
        </p:nvSpPr>
        <p:spPr>
          <a:xfrm>
            <a:off x="8184013"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dirty="0"/>
              <a:t>Redigera format för bakgrundstext</a:t>
            </a:r>
          </a:p>
        </p:txBody>
      </p:sp>
      <p:sp>
        <p:nvSpPr>
          <p:cNvPr id="5" name="Platshållare för bildnummer 4">
            <a:extLst>
              <a:ext uri="{FF2B5EF4-FFF2-40B4-BE49-F238E27FC236}">
                <a16:creationId xmlns:a16="http://schemas.microsoft.com/office/drawing/2014/main" id="{23227AAC-52A1-439E-A66E-B8A4CE23E2A5}"/>
              </a:ext>
            </a:extLst>
          </p:cNvPr>
          <p:cNvSpPr>
            <a:spLocks noGrp="1"/>
          </p:cNvSpPr>
          <p:nvPr>
            <p:ph type="sldNum" sz="quarter" idx="16"/>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55224669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Bild helsida">
    <p:spTree>
      <p:nvGrpSpPr>
        <p:cNvPr id="1" name=""/>
        <p:cNvGrpSpPr/>
        <p:nvPr/>
      </p:nvGrpSpPr>
      <p:grpSpPr>
        <a:xfrm>
          <a:off x="0" y="0"/>
          <a:ext cx="0" cy="0"/>
          <a:chOff x="0" y="0"/>
          <a:chExt cx="0" cy="0"/>
        </a:xfrm>
      </p:grpSpPr>
      <p:sp>
        <p:nvSpPr>
          <p:cNvPr id="5" name="Platshållare för bild 4"/>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dirty="0"/>
              <a:t>Klicka på ikonen </a:t>
            </a:r>
            <a:br>
              <a:rPr lang="sv-SE" dirty="0"/>
            </a:br>
            <a:br>
              <a:rPr lang="sv-SE" dirty="0"/>
            </a:br>
            <a:r>
              <a:rPr lang="sv-SE" dirty="0"/>
              <a:t>för att lägga till en bild</a:t>
            </a:r>
            <a:endParaRPr lang="en-US" dirty="0"/>
          </a:p>
        </p:txBody>
      </p:sp>
    </p:spTree>
    <p:extLst>
      <p:ext uri="{BB962C8B-B14F-4D97-AF65-F5344CB8AC3E}">
        <p14:creationId xmlns:p14="http://schemas.microsoft.com/office/powerpoint/2010/main" val="10535578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Bild helsida med rubrik">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4C2CB002-9FCD-48CA-BEF4-9C216A36070A}"/>
              </a:ext>
            </a:extLst>
          </p:cNvPr>
          <p:cNvSpPr>
            <a:spLocks noGrp="1"/>
          </p:cNvSpPr>
          <p:nvPr>
            <p:ph type="ftr" sz="quarter" idx="11"/>
          </p:nvPr>
        </p:nvSpPr>
        <p:spPr>
          <a:xfrm>
            <a:off x="479999" y="6376989"/>
            <a:ext cx="5616000" cy="147636"/>
          </a:xfrm>
          <a:prstGeom prst="rect">
            <a:avLst/>
          </a:prstGeom>
        </p:spPr>
        <p:txBody>
          <a:bodyPr/>
          <a:lstStyle/>
          <a:p>
            <a:endParaRPr lang="sv-SE" dirty="0"/>
          </a:p>
        </p:txBody>
      </p:sp>
      <p:sp>
        <p:nvSpPr>
          <p:cNvPr id="4" name="Platshållare för bild 5">
            <a:extLst>
              <a:ext uri="{FF2B5EF4-FFF2-40B4-BE49-F238E27FC236}">
                <a16:creationId xmlns:a16="http://schemas.microsoft.com/office/drawing/2014/main" id="{1566CF40-59BE-4449-B880-5CCAFCC9D997}"/>
              </a:ext>
            </a:extLst>
          </p:cNvPr>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dirty="0"/>
            </a:br>
            <a:br>
              <a:rPr lang="sv-SE" dirty="0"/>
            </a:br>
            <a:br>
              <a:rPr lang="sv-SE" dirty="0"/>
            </a:br>
            <a:r>
              <a:rPr lang="sv-SE" dirty="0"/>
              <a:t>Klicka på ikonen ovan</a:t>
            </a:r>
            <a:br>
              <a:rPr lang="sv-SE" dirty="0"/>
            </a:br>
            <a:r>
              <a:rPr lang="sv-SE" dirty="0"/>
              <a:t>för att lägga till en bild</a:t>
            </a:r>
            <a:endParaRPr lang="en-US" dirty="0"/>
          </a:p>
        </p:txBody>
      </p:sp>
      <p:sp>
        <p:nvSpPr>
          <p:cNvPr id="6" name="Title 1">
            <a:extLst>
              <a:ext uri="{FF2B5EF4-FFF2-40B4-BE49-F238E27FC236}">
                <a16:creationId xmlns:a16="http://schemas.microsoft.com/office/drawing/2014/main" id="{5F556A3A-7138-45B2-8593-FAB5296ADD6C}"/>
              </a:ext>
            </a:extLst>
          </p:cNvPr>
          <p:cNvSpPr>
            <a:spLocks noGrp="1"/>
          </p:cNvSpPr>
          <p:nvPr>
            <p:ph type="ctrTitle"/>
          </p:nvPr>
        </p:nvSpPr>
        <p:spPr>
          <a:xfrm>
            <a:off x="1528841" y="2404809"/>
            <a:ext cx="9134323" cy="1113092"/>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dirty="0"/>
          </a:p>
        </p:txBody>
      </p:sp>
    </p:spTree>
    <p:extLst>
      <p:ext uri="{BB962C8B-B14F-4D97-AF65-F5344CB8AC3E}">
        <p14:creationId xmlns:p14="http://schemas.microsoft.com/office/powerpoint/2010/main" val="16067083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4BC2FFEF-6434-4E63-AD0D-37B93846A0B7}"/>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24049095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424537-5ECE-4D36-9AE9-88D8AFB54949}"/>
              </a:ext>
            </a:extLst>
          </p:cNvPr>
          <p:cNvSpPr>
            <a:spLocks noGrp="1"/>
          </p:cNvSpPr>
          <p:nvPr>
            <p:ph type="title"/>
          </p:nvPr>
        </p:nvSpPr>
        <p:spPr/>
        <p:txBody>
          <a:bodyPr/>
          <a:lstStyle/>
          <a:p>
            <a:r>
              <a:rPr lang="sv-SE"/>
              <a:t>Klicka här för att ändra mall för rubrikformat</a:t>
            </a:r>
            <a:endParaRPr lang="sv-SE" dirty="0"/>
          </a:p>
        </p:txBody>
      </p:sp>
      <p:sp>
        <p:nvSpPr>
          <p:cNvPr id="3" name="Content Placeholder 2"/>
          <p:cNvSpPr>
            <a:spLocks noGrp="1"/>
          </p:cNvSpPr>
          <p:nvPr>
            <p:ph sz="half" idx="1"/>
          </p:nvPr>
        </p:nvSpPr>
        <p:spPr>
          <a:xfrm>
            <a:off x="407988" y="1736729"/>
            <a:ext cx="5400000" cy="417671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Content Placeholder 3"/>
          <p:cNvSpPr>
            <a:spLocks noGrp="1"/>
          </p:cNvSpPr>
          <p:nvPr>
            <p:ph sz="half" idx="2"/>
          </p:nvPr>
        </p:nvSpPr>
        <p:spPr>
          <a:xfrm>
            <a:off x="6379250" y="1736729"/>
            <a:ext cx="5400000" cy="417671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5" name="Platshållare för bildnummer 4">
            <a:extLst>
              <a:ext uri="{FF2B5EF4-FFF2-40B4-BE49-F238E27FC236}">
                <a16:creationId xmlns:a16="http://schemas.microsoft.com/office/drawing/2014/main" id="{EC9B43C6-89FD-4564-BB62-9B67C1AE2E6A}"/>
              </a:ext>
            </a:extLst>
          </p:cNvPr>
          <p:cNvSpPr>
            <a:spLocks noGrp="1"/>
          </p:cNvSpPr>
          <p:nvPr>
            <p:ph type="sldNum" sz="quarter" idx="10"/>
          </p:nvPr>
        </p:nvSpPr>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221474088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blank" preserve="1">
  <p:cSld name="Helt 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509921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Avsnittsrubrik med bild">
    <p:spTree>
      <p:nvGrpSpPr>
        <p:cNvPr id="1" name=""/>
        <p:cNvGrpSpPr/>
        <p:nvPr/>
      </p:nvGrpSpPr>
      <p:grpSpPr>
        <a:xfrm>
          <a:off x="0" y="0"/>
          <a:ext cx="0" cy="0"/>
          <a:chOff x="0" y="0"/>
          <a:chExt cx="0" cy="0"/>
        </a:xfrm>
      </p:grpSpPr>
      <p:sp>
        <p:nvSpPr>
          <p:cNvPr id="8" name="Platshållare för bild 5">
            <a:extLst>
              <a:ext uri="{FF2B5EF4-FFF2-40B4-BE49-F238E27FC236}">
                <a16:creationId xmlns:a16="http://schemas.microsoft.com/office/drawing/2014/main" id="{E89F1A3B-CD83-40C2-B654-7491BD29FCD5}"/>
              </a:ext>
            </a:extLst>
          </p:cNvPr>
          <p:cNvSpPr>
            <a:spLocks noGrp="1"/>
          </p:cNvSpPr>
          <p:nvPr>
            <p:ph type="pic" sz="quarter" idx="11" hasCustomPrompt="1"/>
          </p:nvPr>
        </p:nvSpPr>
        <p:spPr>
          <a:xfrm>
            <a:off x="407989" y="404812"/>
            <a:ext cx="11376024" cy="5508625"/>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dirty="0"/>
            </a:br>
            <a:br>
              <a:rPr lang="sv-SE" dirty="0"/>
            </a:br>
            <a:br>
              <a:rPr lang="sv-SE" dirty="0"/>
            </a:br>
            <a:r>
              <a:rPr lang="sv-SE" dirty="0"/>
              <a:t>Klicka på ikonen ovan</a:t>
            </a:r>
            <a:br>
              <a:rPr lang="sv-SE" dirty="0"/>
            </a:br>
            <a:r>
              <a:rPr lang="sv-SE" dirty="0"/>
              <a:t>för att lägga till en bild</a:t>
            </a:r>
            <a:endParaRPr lang="en-US" dirty="0"/>
          </a:p>
        </p:txBody>
      </p:sp>
      <p:sp>
        <p:nvSpPr>
          <p:cNvPr id="9" name="Title 1">
            <a:extLst>
              <a:ext uri="{FF2B5EF4-FFF2-40B4-BE49-F238E27FC236}">
                <a16:creationId xmlns:a16="http://schemas.microsoft.com/office/drawing/2014/main" id="{EAB74EFB-B5F9-4503-84BF-A1C8C3809B6F}"/>
              </a:ext>
            </a:extLst>
          </p:cNvPr>
          <p:cNvSpPr>
            <a:spLocks noGrp="1"/>
          </p:cNvSpPr>
          <p:nvPr>
            <p:ph type="ctrTitle"/>
          </p:nvPr>
        </p:nvSpPr>
        <p:spPr>
          <a:xfrm>
            <a:off x="1879600" y="1973603"/>
            <a:ext cx="8483640" cy="885112"/>
          </a:xfrm>
          <a:prstGeom prst="rect">
            <a:avLst/>
          </a:prstGeom>
        </p:spPr>
        <p:txBody>
          <a:bodyPr anchor="ctr" anchorCtr="0">
            <a:noAutofit/>
          </a:bodyPr>
          <a:lstStyle>
            <a:lvl1pPr algn="ctr">
              <a:lnSpc>
                <a:spcPct val="90000"/>
              </a:lnSpc>
              <a:defRPr sz="4000">
                <a:solidFill>
                  <a:schemeClr val="bg1"/>
                </a:solidFill>
              </a:defRPr>
            </a:lvl1pPr>
          </a:lstStyle>
          <a:p>
            <a:r>
              <a:rPr lang="sv-SE"/>
              <a:t>Klicka här för att ändra mall för rubrikformat</a:t>
            </a:r>
            <a:endParaRPr lang="en-US" dirty="0"/>
          </a:p>
        </p:txBody>
      </p:sp>
      <p:sp>
        <p:nvSpPr>
          <p:cNvPr id="6" name="textruta 5">
            <a:extLst>
              <a:ext uri="{FF2B5EF4-FFF2-40B4-BE49-F238E27FC236}">
                <a16:creationId xmlns:a16="http://schemas.microsoft.com/office/drawing/2014/main" id="{BE03C4AA-7F69-47DB-B0C7-C398C29343E8}"/>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dirty="0"/>
              <a:t>Hållbar stad – öppen för världen</a:t>
            </a:r>
          </a:p>
        </p:txBody>
      </p:sp>
      <p:pic>
        <p:nvPicPr>
          <p:cNvPr id="7" name="Bildobjekt 6" descr="Logo" title="Logo">
            <a:extLst>
              <a:ext uri="{FF2B5EF4-FFF2-40B4-BE49-F238E27FC236}">
                <a16:creationId xmlns:a16="http://schemas.microsoft.com/office/drawing/2014/main" id="{A42DC399-9929-4DB1-86A7-EDD1619A0A0E}"/>
              </a:ext>
            </a:extLst>
          </p:cNvPr>
          <p:cNvPicPr>
            <a:picLocks noChangeAspect="1"/>
          </p:cNvPicPr>
          <p:nvPr userDrawn="1"/>
        </p:nvPicPr>
        <p:blipFill>
          <a:blip r:embed="rId2"/>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342221583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407988" y="404813"/>
            <a:ext cx="11376025" cy="5508000"/>
          </a:xfrm>
          <a:prstGeom prst="rect">
            <a:avLst/>
          </a:prstGeom>
          <a:solidFill>
            <a:schemeClr val="tx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dirty="0"/>
          </a:p>
        </p:txBody>
      </p:sp>
      <p:sp>
        <p:nvSpPr>
          <p:cNvPr id="2" name="Title 1"/>
          <p:cNvSpPr>
            <a:spLocks noGrp="1"/>
          </p:cNvSpPr>
          <p:nvPr>
            <p:ph type="ctrTitle"/>
          </p:nvPr>
        </p:nvSpPr>
        <p:spPr>
          <a:xfrm>
            <a:off x="1528841" y="2404809"/>
            <a:ext cx="9134323" cy="1349829"/>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dirty="0"/>
          </a:p>
        </p:txBody>
      </p:sp>
      <p:pic>
        <p:nvPicPr>
          <p:cNvPr id="6" name="Bildobjekt 5" descr="Logo" title="Logo">
            <a:extLst>
              <a:ext uri="{FF2B5EF4-FFF2-40B4-BE49-F238E27FC236}">
                <a16:creationId xmlns:a16="http://schemas.microsoft.com/office/drawing/2014/main" id="{1BFA490F-F636-4FBD-9551-5FE7BB924C4D}"/>
              </a:ext>
            </a:extLst>
          </p:cNvPr>
          <p:cNvPicPr>
            <a:picLocks noChangeAspect="1"/>
          </p:cNvPicPr>
          <p:nvPr userDrawn="1"/>
        </p:nvPicPr>
        <p:blipFill>
          <a:blip r:embed="rId2"/>
          <a:stretch>
            <a:fillRect/>
          </a:stretch>
        </p:blipFill>
        <p:spPr>
          <a:xfrm>
            <a:off x="10498641" y="6168924"/>
            <a:ext cx="1280271" cy="426757"/>
          </a:xfrm>
          <a:prstGeom prst="rect">
            <a:avLst/>
          </a:prstGeom>
        </p:spPr>
      </p:pic>
      <p:sp>
        <p:nvSpPr>
          <p:cNvPr id="8" name="textruta 7">
            <a:extLst>
              <a:ext uri="{FF2B5EF4-FFF2-40B4-BE49-F238E27FC236}">
                <a16:creationId xmlns:a16="http://schemas.microsoft.com/office/drawing/2014/main" id="{A5CC9138-760F-4A17-8B1B-6D99EFF79AD6}"/>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dirty="0">
                <a:solidFill>
                  <a:schemeClr val="tx1">
                    <a:lumMod val="95000"/>
                    <a:lumOff val="5000"/>
                  </a:schemeClr>
                </a:solidFill>
              </a:rPr>
              <a:t>Hållbar stad – öppen för världen</a:t>
            </a:r>
          </a:p>
        </p:txBody>
      </p:sp>
    </p:spTree>
    <p:extLst>
      <p:ext uri="{BB962C8B-B14F-4D97-AF65-F5344CB8AC3E}">
        <p14:creationId xmlns:p14="http://schemas.microsoft.com/office/powerpoint/2010/main" val="185843718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Avsluts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tx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pic>
        <p:nvPicPr>
          <p:cNvPr id="13" name="Bildobjekt 12" descr="Logo&#10;&#10;Logo" title="Logo">
            <a:extLst>
              <a:ext uri="{FF2B5EF4-FFF2-40B4-BE49-F238E27FC236}">
                <a16:creationId xmlns:a16="http://schemas.microsoft.com/office/drawing/2014/main" id="{8FA31A6C-4824-4084-8D71-178D8B56BB48}"/>
              </a:ext>
            </a:extLst>
          </p:cNvPr>
          <p:cNvPicPr>
            <a:picLocks noChangeAspect="1"/>
          </p:cNvPicPr>
          <p:nvPr userDrawn="1"/>
        </p:nvPicPr>
        <p:blipFill>
          <a:blip r:embed="rId2"/>
          <a:stretch>
            <a:fillRect/>
          </a:stretch>
        </p:blipFill>
        <p:spPr>
          <a:xfrm>
            <a:off x="10297795" y="401983"/>
            <a:ext cx="1481456" cy="499915"/>
          </a:xfrm>
          <a:prstGeom prst="rect">
            <a:avLst/>
          </a:prstGeom>
        </p:spPr>
      </p:pic>
      <p:sp>
        <p:nvSpPr>
          <p:cNvPr id="8" name="Rubrik 3">
            <a:extLst>
              <a:ext uri="{FF2B5EF4-FFF2-40B4-BE49-F238E27FC236}">
                <a16:creationId xmlns:a16="http://schemas.microsoft.com/office/drawing/2014/main" id="{2C9C189C-4F50-4B1D-9EA5-30AB73E59C08}"/>
              </a:ext>
            </a:extLst>
          </p:cNvPr>
          <p:cNvSpPr>
            <a:spLocks noGrp="1"/>
          </p:cNvSpPr>
          <p:nvPr>
            <p:ph type="title" hasCustomPrompt="1"/>
          </p:nvPr>
        </p:nvSpPr>
        <p:spPr>
          <a:xfrm>
            <a:off x="1420650" y="2399545"/>
            <a:ext cx="6148878" cy="309600"/>
          </a:xfrm>
        </p:spPr>
        <p:txBody>
          <a:bodyPr>
            <a:normAutofit/>
          </a:bodyPr>
          <a:lstStyle>
            <a:lvl1pPr>
              <a:defRPr sz="1700">
                <a:solidFill>
                  <a:schemeClr val="bg1"/>
                </a:solidFill>
              </a:defRPr>
            </a:lvl1pPr>
          </a:lstStyle>
          <a:p>
            <a:r>
              <a:rPr lang="sv-SE" dirty="0"/>
              <a:t>Kontakt</a:t>
            </a:r>
          </a:p>
        </p:txBody>
      </p:sp>
      <p:sp>
        <p:nvSpPr>
          <p:cNvPr id="15" name="Platshållare för text 4">
            <a:extLst>
              <a:ext uri="{FF2B5EF4-FFF2-40B4-BE49-F238E27FC236}">
                <a16:creationId xmlns:a16="http://schemas.microsoft.com/office/drawing/2014/main" id="{483A67E9-807F-424F-890D-A3A5CA39AF09}"/>
              </a:ext>
            </a:extLst>
          </p:cNvPr>
          <p:cNvSpPr>
            <a:spLocks noGrp="1"/>
          </p:cNvSpPr>
          <p:nvPr>
            <p:ph type="body" sz="quarter" idx="11" hasCustomPrompt="1"/>
          </p:nvPr>
        </p:nvSpPr>
        <p:spPr>
          <a:xfrm>
            <a:off x="1420649" y="2830624"/>
            <a:ext cx="6148878" cy="2971086"/>
          </a:xfrm>
        </p:spPr>
        <p:txBody>
          <a:bodyPr numCol="1" spcCol="180000">
            <a:noAutofit/>
          </a:bodyPr>
          <a:lstStyle>
            <a:lvl1pPr marL="0" indent="0">
              <a:lnSpc>
                <a:spcPct val="110000"/>
              </a:lnSpc>
              <a:spcBef>
                <a:spcPts val="0"/>
              </a:spcBef>
              <a:buNone/>
              <a:defRPr sz="1600" b="1" kern="0" baseline="0">
                <a:solidFill>
                  <a:schemeClr val="bg1"/>
                </a:solidFill>
                <a:latin typeface="+mn-lt"/>
              </a:defRPr>
            </a:lvl1pPr>
          </a:lstStyle>
          <a:p>
            <a:pPr lvl="0"/>
            <a:r>
              <a:rPr lang="sv-SE" dirty="0"/>
              <a:t>Avdelning</a:t>
            </a:r>
            <a:br>
              <a:rPr lang="sv-SE" dirty="0"/>
            </a:br>
            <a:r>
              <a:rPr lang="sv-SE" dirty="0"/>
              <a:t>Område, Göteborgs Stad</a:t>
            </a:r>
            <a:br>
              <a:rPr lang="sv-SE" dirty="0"/>
            </a:br>
            <a:r>
              <a:rPr lang="sv-SE" dirty="0"/>
              <a:t>Namn</a:t>
            </a:r>
            <a:br>
              <a:rPr lang="sv-SE" dirty="0"/>
            </a:br>
            <a:r>
              <a:rPr lang="sv-SE" dirty="0"/>
              <a:t>namn@namn.se</a:t>
            </a:r>
          </a:p>
        </p:txBody>
      </p:sp>
      <p:sp>
        <p:nvSpPr>
          <p:cNvPr id="7" name="textruta 6">
            <a:extLst>
              <a:ext uri="{FF2B5EF4-FFF2-40B4-BE49-F238E27FC236}">
                <a16:creationId xmlns:a16="http://schemas.microsoft.com/office/drawing/2014/main" id="{201825FE-CC31-4DE6-9AA9-7C27B553E870}"/>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dirty="0">
                <a:solidFill>
                  <a:schemeClr val="tx1">
                    <a:lumMod val="95000"/>
                    <a:lumOff val="5000"/>
                  </a:schemeClr>
                </a:solidFill>
                <a:latin typeface="+mn-lt"/>
              </a:rPr>
              <a:t>Hållbar stad – öppen för världen</a:t>
            </a:r>
          </a:p>
        </p:txBody>
      </p:sp>
    </p:spTree>
    <p:extLst>
      <p:ext uri="{BB962C8B-B14F-4D97-AF65-F5344CB8AC3E}">
        <p14:creationId xmlns:p14="http://schemas.microsoft.com/office/powerpoint/2010/main" val="91725922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Logotyp">
    <p:spTree>
      <p:nvGrpSpPr>
        <p:cNvPr id="1" name=""/>
        <p:cNvGrpSpPr/>
        <p:nvPr/>
      </p:nvGrpSpPr>
      <p:grpSpPr>
        <a:xfrm>
          <a:off x="0" y="0"/>
          <a:ext cx="0" cy="0"/>
          <a:chOff x="0" y="0"/>
          <a:chExt cx="0" cy="0"/>
        </a:xfrm>
      </p:grpSpPr>
      <p:pic>
        <p:nvPicPr>
          <p:cNvPr id="3" name="Bildobjekt 2" descr="Logo" title="Logo">
            <a:extLst>
              <a:ext uri="{FF2B5EF4-FFF2-40B4-BE49-F238E27FC236}">
                <a16:creationId xmlns:a16="http://schemas.microsoft.com/office/drawing/2014/main" id="{1F12769C-ECF3-448E-A565-83EEEC398EEF}"/>
              </a:ext>
            </a:extLst>
          </p:cNvPr>
          <p:cNvPicPr>
            <a:picLocks noChangeAspect="1"/>
          </p:cNvPicPr>
          <p:nvPr userDrawn="1"/>
        </p:nvPicPr>
        <p:blipFill>
          <a:blip r:embed="rId2"/>
          <a:stretch>
            <a:fillRect/>
          </a:stretch>
        </p:blipFill>
        <p:spPr>
          <a:xfrm>
            <a:off x="5382706" y="2300663"/>
            <a:ext cx="1426588" cy="2261812"/>
          </a:xfrm>
          <a:prstGeom prst="rect">
            <a:avLst/>
          </a:prstGeom>
        </p:spPr>
      </p:pic>
    </p:spTree>
    <p:extLst>
      <p:ext uri="{BB962C8B-B14F-4D97-AF65-F5344CB8AC3E}">
        <p14:creationId xmlns:p14="http://schemas.microsoft.com/office/powerpoint/2010/main" val="268922150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sp>
        <p:nvSpPr>
          <p:cNvPr id="2" name="Title 1"/>
          <p:cNvSpPr>
            <a:spLocks noGrp="1"/>
          </p:cNvSpPr>
          <p:nvPr>
            <p:ph type="ctrTitle"/>
          </p:nvPr>
        </p:nvSpPr>
        <p:spPr>
          <a:xfrm>
            <a:off x="1731696" y="2626153"/>
            <a:ext cx="8728608" cy="1349829"/>
          </a:xfrm>
          <a:prstGeom prst="rect">
            <a:avLst/>
          </a:prstGeom>
        </p:spPr>
        <p:txBody>
          <a:bodyPr anchor="ctr" anchorCtr="0">
            <a:noAutofit/>
          </a:bodyPr>
          <a:lstStyle>
            <a:lvl1pPr algn="l">
              <a:lnSpc>
                <a:spcPct val="90000"/>
              </a:lnSpc>
              <a:defRPr sz="4200" kern="0" spc="0" baseline="0">
                <a:solidFill>
                  <a:schemeClr val="bg1"/>
                </a:solidFill>
              </a:defRPr>
            </a:lvl1pPr>
          </a:lstStyle>
          <a:p>
            <a:r>
              <a:rPr lang="sv-SE"/>
              <a:t>Klicka här för att ändra mall för rubrikformat</a:t>
            </a:r>
            <a:endParaRPr lang="en-US" dirty="0"/>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1731696" y="4165601"/>
            <a:ext cx="8728608" cy="251417"/>
          </a:xfrm>
        </p:spPr>
        <p:txBody>
          <a:bodyPr>
            <a:noAutofit/>
          </a:bodyPr>
          <a:lstStyle>
            <a:lvl1pPr marL="0" indent="0">
              <a:lnSpc>
                <a:spcPct val="100000"/>
              </a:lnSpc>
              <a:spcBef>
                <a:spcPts val="0"/>
              </a:spcBef>
              <a:buNone/>
              <a:defRPr sz="1800" kern="0" baseline="0">
                <a:solidFill>
                  <a:schemeClr val="bg1"/>
                </a:solidFill>
                <a:latin typeface="+mj-lt"/>
              </a:defRPr>
            </a:lvl1pPr>
          </a:lstStyle>
          <a:p>
            <a:pPr lvl="0"/>
            <a:r>
              <a:rPr lang="sv-SE" dirty="0"/>
              <a:t>Eventuell underrubrik</a:t>
            </a:r>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1731696" y="4606637"/>
            <a:ext cx="8728608" cy="251417"/>
          </a:xfrm>
        </p:spPr>
        <p:txBody>
          <a:bodyPr>
            <a:noAutofit/>
          </a:bodyPr>
          <a:lstStyle>
            <a:lvl1pPr marL="0" indent="0">
              <a:lnSpc>
                <a:spcPct val="100000"/>
              </a:lnSpc>
              <a:spcBef>
                <a:spcPts val="0"/>
              </a:spcBef>
              <a:buNone/>
              <a:defRPr sz="1400" kern="0" baseline="0">
                <a:solidFill>
                  <a:schemeClr val="bg1"/>
                </a:solidFill>
                <a:latin typeface="+mn-lt"/>
              </a:defRPr>
            </a:lvl1pPr>
          </a:lstStyle>
          <a:p>
            <a:pPr lvl="0"/>
            <a:r>
              <a:rPr lang="sv-SE" dirty="0"/>
              <a:t>Eventuellt namn på föredragshållare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dirty="0">
                <a:latin typeface="+mn-lt"/>
              </a:rPr>
              <a:t>Hållbar stad – öppen för världen</a:t>
            </a:r>
          </a:p>
        </p:txBody>
      </p:sp>
      <p:pic>
        <p:nvPicPr>
          <p:cNvPr id="8" name="Bildobjekt 7" descr="Logo" title="Logo">
            <a:extLst>
              <a:ext uri="{FF2B5EF4-FFF2-40B4-BE49-F238E27FC236}">
                <a16:creationId xmlns:a16="http://schemas.microsoft.com/office/drawing/2014/main" id="{2DF30E6D-8B83-4DA1-ADDE-3B45462766FF}"/>
              </a:ext>
            </a:extLst>
          </p:cNvPr>
          <p:cNvPicPr>
            <a:picLocks noChangeAspect="1"/>
          </p:cNvPicPr>
          <p:nvPr userDrawn="1"/>
        </p:nvPicPr>
        <p:blipFill>
          <a:blip r:embed="rId2"/>
          <a:stretch>
            <a:fillRect/>
          </a:stretch>
        </p:blipFill>
        <p:spPr>
          <a:xfrm>
            <a:off x="10297795" y="401983"/>
            <a:ext cx="1481456" cy="499915"/>
          </a:xfrm>
          <a:prstGeom prst="rect">
            <a:avLst/>
          </a:prstGeom>
        </p:spPr>
      </p:pic>
    </p:spTree>
    <p:extLst>
      <p:ext uri="{BB962C8B-B14F-4D97-AF65-F5344CB8AC3E}">
        <p14:creationId xmlns:p14="http://schemas.microsoft.com/office/powerpoint/2010/main" val="68021386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sv-SE" dirty="0"/>
              <a:t>Klicka här för att ändra mall för rubrikformat</a:t>
            </a:r>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1056000" y="1738313"/>
            <a:ext cx="10080000" cy="4175124"/>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2" name="Platshållare för bildnummer 1">
            <a:extLst>
              <a:ext uri="{FF2B5EF4-FFF2-40B4-BE49-F238E27FC236}">
                <a16:creationId xmlns:a16="http://schemas.microsoft.com/office/drawing/2014/main" id="{AF1C70CC-B8D4-4719-BB1B-23D6C9B7187C}"/>
              </a:ext>
            </a:extLst>
          </p:cNvPr>
          <p:cNvSpPr>
            <a:spLocks noGrp="1"/>
          </p:cNvSpPr>
          <p:nvPr>
            <p:ph type="sldNum" sz="quarter" idx="12"/>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66537677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424537-5ECE-4D36-9AE9-88D8AFB54949}"/>
              </a:ext>
            </a:extLst>
          </p:cNvPr>
          <p:cNvSpPr>
            <a:spLocks noGrp="1"/>
          </p:cNvSpPr>
          <p:nvPr>
            <p:ph type="title"/>
          </p:nvPr>
        </p:nvSpPr>
        <p:spPr/>
        <p:txBody>
          <a:bodyPr/>
          <a:lstStyle/>
          <a:p>
            <a:r>
              <a:rPr lang="sv-SE"/>
              <a:t>Klicka här för att ändra mall för rubrikformat</a:t>
            </a:r>
            <a:endParaRPr lang="sv-SE" dirty="0"/>
          </a:p>
        </p:txBody>
      </p:sp>
      <p:sp>
        <p:nvSpPr>
          <p:cNvPr id="3" name="Content Placeholder 2"/>
          <p:cNvSpPr>
            <a:spLocks noGrp="1"/>
          </p:cNvSpPr>
          <p:nvPr>
            <p:ph sz="half" idx="1"/>
          </p:nvPr>
        </p:nvSpPr>
        <p:spPr>
          <a:xfrm>
            <a:off x="407988" y="1736729"/>
            <a:ext cx="5400000" cy="4176710"/>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4" name="Content Placeholder 3"/>
          <p:cNvSpPr>
            <a:spLocks noGrp="1"/>
          </p:cNvSpPr>
          <p:nvPr>
            <p:ph sz="half" idx="2"/>
          </p:nvPr>
        </p:nvSpPr>
        <p:spPr>
          <a:xfrm>
            <a:off x="6379250" y="1736729"/>
            <a:ext cx="5400000" cy="4176710"/>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5" name="Platshållare för bildnummer 4">
            <a:extLst>
              <a:ext uri="{FF2B5EF4-FFF2-40B4-BE49-F238E27FC236}">
                <a16:creationId xmlns:a16="http://schemas.microsoft.com/office/drawing/2014/main" id="{EC9B43C6-89FD-4564-BB62-9B67C1AE2E6A}"/>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77678732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CE7E41F-F5AB-42BF-88B5-ED5B44A6461E}"/>
              </a:ext>
            </a:extLst>
          </p:cNvPr>
          <p:cNvSpPr>
            <a:spLocks noGrp="1"/>
          </p:cNvSpPr>
          <p:nvPr>
            <p:ph type="title"/>
          </p:nvPr>
        </p:nvSpPr>
        <p:spPr/>
        <p:txBody>
          <a:bodyPr/>
          <a:lstStyle/>
          <a:p>
            <a:r>
              <a:rPr lang="sv-SE"/>
              <a:t>Klicka här för att ändra mall för rubrikformat</a:t>
            </a:r>
            <a:endParaRPr lang="sv-SE" dirty="0"/>
          </a:p>
        </p:txBody>
      </p:sp>
      <p:sp>
        <p:nvSpPr>
          <p:cNvPr id="3" name="Text Placeholder 2"/>
          <p:cNvSpPr>
            <a:spLocks noGrp="1"/>
          </p:cNvSpPr>
          <p:nvPr>
            <p:ph type="body" idx="1"/>
          </p:nvPr>
        </p:nvSpPr>
        <p:spPr>
          <a:xfrm>
            <a:off x="407988" y="1588563"/>
            <a:ext cx="527808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4" name="Content Placeholder 3"/>
          <p:cNvSpPr>
            <a:spLocks noGrp="1"/>
          </p:cNvSpPr>
          <p:nvPr>
            <p:ph sz="half" idx="2"/>
          </p:nvPr>
        </p:nvSpPr>
        <p:spPr>
          <a:xfrm>
            <a:off x="407988" y="2281031"/>
            <a:ext cx="5278080" cy="3524684"/>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5" name="Text Placeholder 4"/>
          <p:cNvSpPr>
            <a:spLocks noGrp="1"/>
          </p:cNvSpPr>
          <p:nvPr>
            <p:ph type="body" sz="quarter" idx="3"/>
          </p:nvPr>
        </p:nvSpPr>
        <p:spPr>
          <a:xfrm>
            <a:off x="6432000" y="1591385"/>
            <a:ext cx="528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6" name="Content Placeholder 5"/>
          <p:cNvSpPr>
            <a:spLocks noGrp="1"/>
          </p:cNvSpPr>
          <p:nvPr>
            <p:ph sz="quarter" idx="4"/>
          </p:nvPr>
        </p:nvSpPr>
        <p:spPr>
          <a:xfrm>
            <a:off x="6432000" y="2281035"/>
            <a:ext cx="5280000" cy="3524685"/>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2" name="Platshållare för bildnummer 1">
            <a:extLst>
              <a:ext uri="{FF2B5EF4-FFF2-40B4-BE49-F238E27FC236}">
                <a16:creationId xmlns:a16="http://schemas.microsoft.com/office/drawing/2014/main" id="{5B0B39BD-A593-4A83-AD46-53A96C2F78AD}"/>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78135035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68562D-9C3D-4ED0-821E-7821BFECF33E}"/>
              </a:ext>
            </a:extLst>
          </p:cNvPr>
          <p:cNvSpPr>
            <a:spLocks noGrp="1"/>
          </p:cNvSpPr>
          <p:nvPr>
            <p:ph type="title"/>
          </p:nvPr>
        </p:nvSpPr>
        <p:spPr/>
        <p:txBody>
          <a:bodyPr/>
          <a:lstStyle/>
          <a:p>
            <a:r>
              <a:rPr lang="sv-SE"/>
              <a:t>Klicka här för att ändra mall för rubrikformat</a:t>
            </a:r>
            <a:endParaRPr lang="sv-SE" dirty="0"/>
          </a:p>
        </p:txBody>
      </p:sp>
      <p:sp>
        <p:nvSpPr>
          <p:cNvPr id="3" name="Platshållare för bildnummer 2">
            <a:extLst>
              <a:ext uri="{FF2B5EF4-FFF2-40B4-BE49-F238E27FC236}">
                <a16:creationId xmlns:a16="http://schemas.microsoft.com/office/drawing/2014/main" id="{471AB884-926D-4607-993A-83391A779C12}"/>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2027795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CE7E41F-F5AB-42BF-88B5-ED5B44A6461E}"/>
              </a:ext>
            </a:extLst>
          </p:cNvPr>
          <p:cNvSpPr>
            <a:spLocks noGrp="1"/>
          </p:cNvSpPr>
          <p:nvPr>
            <p:ph type="title"/>
          </p:nvPr>
        </p:nvSpPr>
        <p:spPr/>
        <p:txBody>
          <a:bodyPr/>
          <a:lstStyle/>
          <a:p>
            <a:r>
              <a:rPr lang="sv-SE"/>
              <a:t>Klicka här för att ändra mall för rubrikformat</a:t>
            </a:r>
            <a:endParaRPr lang="sv-SE" dirty="0"/>
          </a:p>
        </p:txBody>
      </p:sp>
      <p:sp>
        <p:nvSpPr>
          <p:cNvPr id="3" name="Text Placeholder 2"/>
          <p:cNvSpPr>
            <a:spLocks noGrp="1"/>
          </p:cNvSpPr>
          <p:nvPr>
            <p:ph type="body" idx="1"/>
          </p:nvPr>
        </p:nvSpPr>
        <p:spPr>
          <a:xfrm>
            <a:off x="407988" y="1588563"/>
            <a:ext cx="527808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4" name="Content Placeholder 3"/>
          <p:cNvSpPr>
            <a:spLocks noGrp="1"/>
          </p:cNvSpPr>
          <p:nvPr>
            <p:ph sz="half" idx="2"/>
          </p:nvPr>
        </p:nvSpPr>
        <p:spPr>
          <a:xfrm>
            <a:off x="407988" y="2281031"/>
            <a:ext cx="5278080" cy="3524684"/>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5" name="Text Placeholder 4"/>
          <p:cNvSpPr>
            <a:spLocks noGrp="1"/>
          </p:cNvSpPr>
          <p:nvPr>
            <p:ph type="body" sz="quarter" idx="3"/>
          </p:nvPr>
        </p:nvSpPr>
        <p:spPr>
          <a:xfrm>
            <a:off x="6432000" y="1591385"/>
            <a:ext cx="528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6" name="Content Placeholder 5"/>
          <p:cNvSpPr>
            <a:spLocks noGrp="1"/>
          </p:cNvSpPr>
          <p:nvPr>
            <p:ph sz="quarter" idx="4"/>
          </p:nvPr>
        </p:nvSpPr>
        <p:spPr>
          <a:xfrm>
            <a:off x="6432000" y="2281035"/>
            <a:ext cx="5280000" cy="3524685"/>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2" name="Platshållare för bildnummer 1">
            <a:extLst>
              <a:ext uri="{FF2B5EF4-FFF2-40B4-BE49-F238E27FC236}">
                <a16:creationId xmlns:a16="http://schemas.microsoft.com/office/drawing/2014/main" id="{5B0B39BD-A593-4A83-AD46-53A96C2F78AD}"/>
              </a:ext>
            </a:extLst>
          </p:cNvPr>
          <p:cNvSpPr>
            <a:spLocks noGrp="1"/>
          </p:cNvSpPr>
          <p:nvPr>
            <p:ph type="sldNum" sz="quarter" idx="10"/>
          </p:nvPr>
        </p:nvSpPr>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50788418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sv-SE"/>
              <a:t>Klicka här för att ändra mall för rubrikformat</a:t>
            </a:r>
            <a:endParaRPr lang="sv-SE" dirty="0"/>
          </a:p>
        </p:txBody>
      </p:sp>
      <p:sp>
        <p:nvSpPr>
          <p:cNvPr id="6" name="Content Placeholder 2">
            <a:extLst>
              <a:ext uri="{FF2B5EF4-FFF2-40B4-BE49-F238E27FC236}">
                <a16:creationId xmlns:a16="http://schemas.microsoft.com/office/drawing/2014/main" id="{51FAA0E3-3FDA-41A6-B9F8-73A1FEF31347}"/>
              </a:ext>
            </a:extLst>
          </p:cNvPr>
          <p:cNvSpPr>
            <a:spLocks noGrp="1"/>
          </p:cNvSpPr>
          <p:nvPr>
            <p:ph sz="half" idx="10"/>
          </p:nvPr>
        </p:nvSpPr>
        <p:spPr>
          <a:xfrm>
            <a:off x="417075" y="1736728"/>
            <a:ext cx="5678925"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3" name="Picture Placeholder 2"/>
          <p:cNvSpPr>
            <a:spLocks noGrp="1"/>
          </p:cNvSpPr>
          <p:nvPr>
            <p:ph type="pic" idx="1" hasCustomPrompt="1"/>
          </p:nvPr>
        </p:nvSpPr>
        <p:spPr>
          <a:xfrm>
            <a:off x="7598925"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Platshållare för bildnummer 3">
            <a:extLst>
              <a:ext uri="{FF2B5EF4-FFF2-40B4-BE49-F238E27FC236}">
                <a16:creationId xmlns:a16="http://schemas.microsoft.com/office/drawing/2014/main" id="{AB6397E3-2F6A-46E7-B952-96596182496A}"/>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97249890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p:txBody>
          <a:bodyPr/>
          <a:lstStyle/>
          <a:p>
            <a:r>
              <a:rPr lang="sv-SE"/>
              <a:t>Klicka här för att ändra mall för rubrikformat</a:t>
            </a:r>
            <a:endParaRPr lang="sv-SE" dirty="0"/>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096000" y="1736728"/>
            <a:ext cx="5688013" cy="4194629"/>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3" name="Picture Placeholder 2"/>
          <p:cNvSpPr>
            <a:spLocks noGrp="1"/>
          </p:cNvSpPr>
          <p:nvPr>
            <p:ph type="pic" idx="1" hasCustomPrompt="1"/>
          </p:nvPr>
        </p:nvSpPr>
        <p:spPr>
          <a:xfrm>
            <a:off x="407988"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12515082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800227-24F3-424A-950F-9031EC7717A1}"/>
              </a:ext>
            </a:extLst>
          </p:cNvPr>
          <p:cNvSpPr>
            <a:spLocks noGrp="1"/>
          </p:cNvSpPr>
          <p:nvPr>
            <p:ph type="title"/>
          </p:nvPr>
        </p:nvSpPr>
        <p:spPr/>
        <p:txBody>
          <a:bodyPr/>
          <a:lstStyle/>
          <a:p>
            <a:r>
              <a:rPr lang="sv-SE"/>
              <a:t>Klicka här för att ändra mall för rubrikformat</a:t>
            </a:r>
            <a:endParaRPr lang="sv-SE" dirty="0"/>
          </a:p>
        </p:txBody>
      </p:sp>
      <p:sp>
        <p:nvSpPr>
          <p:cNvPr id="3" name="Picture Placeholder 2"/>
          <p:cNvSpPr>
            <a:spLocks noGrp="1"/>
          </p:cNvSpPr>
          <p:nvPr>
            <p:ph type="pic" idx="1" hasCustomPrompt="1"/>
          </p:nvPr>
        </p:nvSpPr>
        <p:spPr>
          <a:xfrm>
            <a:off x="407988"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Text Placeholder 3"/>
          <p:cNvSpPr>
            <a:spLocks noGrp="1"/>
          </p:cNvSpPr>
          <p:nvPr>
            <p:ph type="body" sz="half" idx="2"/>
          </p:nvPr>
        </p:nvSpPr>
        <p:spPr>
          <a:xfrm>
            <a:off x="407988"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dirty="0"/>
              <a:t>Redigera format för bakgrundstext</a:t>
            </a:r>
          </a:p>
        </p:txBody>
      </p:sp>
      <p:sp>
        <p:nvSpPr>
          <p:cNvPr id="10" name="Picture Placeholder 2">
            <a:extLst>
              <a:ext uri="{FF2B5EF4-FFF2-40B4-BE49-F238E27FC236}">
                <a16:creationId xmlns:a16="http://schemas.microsoft.com/office/drawing/2014/main" id="{F5F04B5A-F0FB-4FC9-9F5F-CDA6CEE251C7}"/>
              </a:ext>
            </a:extLst>
          </p:cNvPr>
          <p:cNvSpPr>
            <a:spLocks noGrp="1"/>
          </p:cNvSpPr>
          <p:nvPr>
            <p:ph type="pic" idx="12" hasCustomPrompt="1"/>
          </p:nvPr>
        </p:nvSpPr>
        <p:spPr>
          <a:xfrm>
            <a:off x="4296000"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15" name="Text Placeholder 3">
            <a:extLst>
              <a:ext uri="{FF2B5EF4-FFF2-40B4-BE49-F238E27FC236}">
                <a16:creationId xmlns:a16="http://schemas.microsoft.com/office/drawing/2014/main" id="{A5F93C07-C166-474C-8E0B-4E9C3BBCB337}"/>
              </a:ext>
            </a:extLst>
          </p:cNvPr>
          <p:cNvSpPr>
            <a:spLocks noGrp="1"/>
          </p:cNvSpPr>
          <p:nvPr>
            <p:ph type="body" sz="half" idx="15"/>
          </p:nvPr>
        </p:nvSpPr>
        <p:spPr>
          <a:xfrm>
            <a:off x="4296000"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1" name="Picture Placeholder 2">
            <a:extLst>
              <a:ext uri="{FF2B5EF4-FFF2-40B4-BE49-F238E27FC236}">
                <a16:creationId xmlns:a16="http://schemas.microsoft.com/office/drawing/2014/main" id="{A7F97845-F21E-448F-BCE4-594A545AB8CB}"/>
              </a:ext>
            </a:extLst>
          </p:cNvPr>
          <p:cNvSpPr>
            <a:spLocks noGrp="1"/>
          </p:cNvSpPr>
          <p:nvPr>
            <p:ph type="pic" idx="13" hasCustomPrompt="1"/>
          </p:nvPr>
        </p:nvSpPr>
        <p:spPr>
          <a:xfrm>
            <a:off x="8184013"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14" name="Text Placeholder 3">
            <a:extLst>
              <a:ext uri="{FF2B5EF4-FFF2-40B4-BE49-F238E27FC236}">
                <a16:creationId xmlns:a16="http://schemas.microsoft.com/office/drawing/2014/main" id="{5F230963-9997-4CAE-9B9D-4F53D8044D29}"/>
              </a:ext>
            </a:extLst>
          </p:cNvPr>
          <p:cNvSpPr>
            <a:spLocks noGrp="1"/>
          </p:cNvSpPr>
          <p:nvPr>
            <p:ph type="body" sz="half" idx="14"/>
          </p:nvPr>
        </p:nvSpPr>
        <p:spPr>
          <a:xfrm>
            <a:off x="8184013"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dirty="0"/>
              <a:t>Redigera format för bakgrundstext</a:t>
            </a:r>
          </a:p>
        </p:txBody>
      </p:sp>
      <p:sp>
        <p:nvSpPr>
          <p:cNvPr id="5" name="Platshållare för bildnummer 4">
            <a:extLst>
              <a:ext uri="{FF2B5EF4-FFF2-40B4-BE49-F238E27FC236}">
                <a16:creationId xmlns:a16="http://schemas.microsoft.com/office/drawing/2014/main" id="{23227AAC-52A1-439E-A66E-B8A4CE23E2A5}"/>
              </a:ext>
            </a:extLst>
          </p:cNvPr>
          <p:cNvSpPr>
            <a:spLocks noGrp="1"/>
          </p:cNvSpPr>
          <p:nvPr>
            <p:ph type="sldNum" sz="quarter" idx="16"/>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5412099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Bild helsida">
    <p:spTree>
      <p:nvGrpSpPr>
        <p:cNvPr id="1" name=""/>
        <p:cNvGrpSpPr/>
        <p:nvPr/>
      </p:nvGrpSpPr>
      <p:grpSpPr>
        <a:xfrm>
          <a:off x="0" y="0"/>
          <a:ext cx="0" cy="0"/>
          <a:chOff x="0" y="0"/>
          <a:chExt cx="0" cy="0"/>
        </a:xfrm>
      </p:grpSpPr>
      <p:sp>
        <p:nvSpPr>
          <p:cNvPr id="5" name="Platshållare för bild 4"/>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dirty="0"/>
              <a:t>Klicka på ikonen </a:t>
            </a:r>
            <a:br>
              <a:rPr lang="sv-SE" dirty="0"/>
            </a:br>
            <a:br>
              <a:rPr lang="sv-SE" dirty="0"/>
            </a:br>
            <a:r>
              <a:rPr lang="sv-SE" dirty="0"/>
              <a:t>för att lägga till en bild</a:t>
            </a:r>
            <a:endParaRPr lang="en-US" dirty="0"/>
          </a:p>
        </p:txBody>
      </p:sp>
    </p:spTree>
    <p:extLst>
      <p:ext uri="{BB962C8B-B14F-4D97-AF65-F5344CB8AC3E}">
        <p14:creationId xmlns:p14="http://schemas.microsoft.com/office/powerpoint/2010/main" val="151412022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Bild helsida med rubrik">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4C2CB002-9FCD-48CA-BEF4-9C216A36070A}"/>
              </a:ext>
            </a:extLst>
          </p:cNvPr>
          <p:cNvSpPr>
            <a:spLocks noGrp="1"/>
          </p:cNvSpPr>
          <p:nvPr>
            <p:ph type="ftr" sz="quarter" idx="11"/>
          </p:nvPr>
        </p:nvSpPr>
        <p:spPr>
          <a:xfrm>
            <a:off x="479999" y="6376989"/>
            <a:ext cx="5616000" cy="147636"/>
          </a:xfrm>
          <a:prstGeom prst="rect">
            <a:avLst/>
          </a:prstGeom>
        </p:spPr>
        <p:txBody>
          <a:bodyPr/>
          <a:lstStyle/>
          <a:p>
            <a:endParaRPr lang="sv-SE" dirty="0"/>
          </a:p>
        </p:txBody>
      </p:sp>
      <p:sp>
        <p:nvSpPr>
          <p:cNvPr id="4" name="Platshållare för bild 5">
            <a:extLst>
              <a:ext uri="{FF2B5EF4-FFF2-40B4-BE49-F238E27FC236}">
                <a16:creationId xmlns:a16="http://schemas.microsoft.com/office/drawing/2014/main" id="{1566CF40-59BE-4449-B880-5CCAFCC9D997}"/>
              </a:ext>
            </a:extLst>
          </p:cNvPr>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dirty="0"/>
            </a:br>
            <a:br>
              <a:rPr lang="sv-SE" dirty="0"/>
            </a:br>
            <a:br>
              <a:rPr lang="sv-SE" dirty="0"/>
            </a:br>
            <a:r>
              <a:rPr lang="sv-SE" dirty="0"/>
              <a:t>Klicka på ikonen ovan</a:t>
            </a:r>
            <a:br>
              <a:rPr lang="sv-SE" dirty="0"/>
            </a:br>
            <a:r>
              <a:rPr lang="sv-SE" dirty="0"/>
              <a:t>för att lägga till en bild</a:t>
            </a:r>
            <a:endParaRPr lang="en-US" dirty="0"/>
          </a:p>
        </p:txBody>
      </p:sp>
      <p:sp>
        <p:nvSpPr>
          <p:cNvPr id="6" name="Title 1">
            <a:extLst>
              <a:ext uri="{FF2B5EF4-FFF2-40B4-BE49-F238E27FC236}">
                <a16:creationId xmlns:a16="http://schemas.microsoft.com/office/drawing/2014/main" id="{5F556A3A-7138-45B2-8593-FAB5296ADD6C}"/>
              </a:ext>
            </a:extLst>
          </p:cNvPr>
          <p:cNvSpPr>
            <a:spLocks noGrp="1"/>
          </p:cNvSpPr>
          <p:nvPr>
            <p:ph type="ctrTitle"/>
          </p:nvPr>
        </p:nvSpPr>
        <p:spPr>
          <a:xfrm>
            <a:off x="1528841" y="2404809"/>
            <a:ext cx="9134323" cy="1113092"/>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dirty="0"/>
          </a:p>
        </p:txBody>
      </p:sp>
    </p:spTree>
    <p:extLst>
      <p:ext uri="{BB962C8B-B14F-4D97-AF65-F5344CB8AC3E}">
        <p14:creationId xmlns:p14="http://schemas.microsoft.com/office/powerpoint/2010/main" val="384819162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4BC2FFEF-6434-4E63-AD0D-37B93846A0B7}"/>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209706780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blank" preserve="1">
  <p:cSld name="Helt 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05290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Avsnittsrubrik med bild">
    <p:spTree>
      <p:nvGrpSpPr>
        <p:cNvPr id="1" name=""/>
        <p:cNvGrpSpPr/>
        <p:nvPr/>
      </p:nvGrpSpPr>
      <p:grpSpPr>
        <a:xfrm>
          <a:off x="0" y="0"/>
          <a:ext cx="0" cy="0"/>
          <a:chOff x="0" y="0"/>
          <a:chExt cx="0" cy="0"/>
        </a:xfrm>
      </p:grpSpPr>
      <p:sp>
        <p:nvSpPr>
          <p:cNvPr id="8" name="Platshållare för bild 5">
            <a:extLst>
              <a:ext uri="{FF2B5EF4-FFF2-40B4-BE49-F238E27FC236}">
                <a16:creationId xmlns:a16="http://schemas.microsoft.com/office/drawing/2014/main" id="{E89F1A3B-CD83-40C2-B654-7491BD29FCD5}"/>
              </a:ext>
            </a:extLst>
          </p:cNvPr>
          <p:cNvSpPr>
            <a:spLocks noGrp="1"/>
          </p:cNvSpPr>
          <p:nvPr>
            <p:ph type="pic" sz="quarter" idx="11" hasCustomPrompt="1"/>
          </p:nvPr>
        </p:nvSpPr>
        <p:spPr>
          <a:xfrm>
            <a:off x="407989" y="404812"/>
            <a:ext cx="11376024" cy="5508625"/>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dirty="0"/>
            </a:br>
            <a:br>
              <a:rPr lang="sv-SE" dirty="0"/>
            </a:br>
            <a:br>
              <a:rPr lang="sv-SE" dirty="0"/>
            </a:br>
            <a:r>
              <a:rPr lang="sv-SE" dirty="0"/>
              <a:t>Klicka på ikonen ovan</a:t>
            </a:r>
            <a:br>
              <a:rPr lang="sv-SE" dirty="0"/>
            </a:br>
            <a:r>
              <a:rPr lang="sv-SE" dirty="0"/>
              <a:t>för att lägga till en bild</a:t>
            </a:r>
            <a:endParaRPr lang="en-US" dirty="0"/>
          </a:p>
        </p:txBody>
      </p:sp>
      <p:sp>
        <p:nvSpPr>
          <p:cNvPr id="9" name="Title 1">
            <a:extLst>
              <a:ext uri="{FF2B5EF4-FFF2-40B4-BE49-F238E27FC236}">
                <a16:creationId xmlns:a16="http://schemas.microsoft.com/office/drawing/2014/main" id="{EAB74EFB-B5F9-4503-84BF-A1C8C3809B6F}"/>
              </a:ext>
            </a:extLst>
          </p:cNvPr>
          <p:cNvSpPr>
            <a:spLocks noGrp="1"/>
          </p:cNvSpPr>
          <p:nvPr>
            <p:ph type="ctrTitle"/>
          </p:nvPr>
        </p:nvSpPr>
        <p:spPr>
          <a:xfrm>
            <a:off x="1879600" y="1973603"/>
            <a:ext cx="8483640" cy="885112"/>
          </a:xfrm>
          <a:prstGeom prst="rect">
            <a:avLst/>
          </a:prstGeom>
        </p:spPr>
        <p:txBody>
          <a:bodyPr anchor="ctr" anchorCtr="0">
            <a:noAutofit/>
          </a:bodyPr>
          <a:lstStyle>
            <a:lvl1pPr algn="ctr">
              <a:lnSpc>
                <a:spcPct val="90000"/>
              </a:lnSpc>
              <a:defRPr sz="4000">
                <a:solidFill>
                  <a:schemeClr val="bg1"/>
                </a:solidFill>
              </a:defRPr>
            </a:lvl1pPr>
          </a:lstStyle>
          <a:p>
            <a:r>
              <a:rPr lang="sv-SE"/>
              <a:t>Klicka här för att ändra mall för rubrikformat</a:t>
            </a:r>
            <a:endParaRPr lang="en-US" dirty="0"/>
          </a:p>
        </p:txBody>
      </p:sp>
      <p:sp>
        <p:nvSpPr>
          <p:cNvPr id="6" name="textruta 5">
            <a:extLst>
              <a:ext uri="{FF2B5EF4-FFF2-40B4-BE49-F238E27FC236}">
                <a16:creationId xmlns:a16="http://schemas.microsoft.com/office/drawing/2014/main" id="{BE03C4AA-7F69-47DB-B0C7-C398C29343E8}"/>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dirty="0"/>
              <a:t>Hållbar stad – öppen för världen</a:t>
            </a:r>
          </a:p>
        </p:txBody>
      </p:sp>
      <p:pic>
        <p:nvPicPr>
          <p:cNvPr id="7" name="Bildobjekt 6" descr="Logo" title="Logo">
            <a:extLst>
              <a:ext uri="{FF2B5EF4-FFF2-40B4-BE49-F238E27FC236}">
                <a16:creationId xmlns:a16="http://schemas.microsoft.com/office/drawing/2014/main" id="{A42DC399-9929-4DB1-86A7-EDD1619A0A0E}"/>
              </a:ext>
            </a:extLst>
          </p:cNvPr>
          <p:cNvPicPr>
            <a:picLocks noChangeAspect="1"/>
          </p:cNvPicPr>
          <p:nvPr userDrawn="1"/>
        </p:nvPicPr>
        <p:blipFill>
          <a:blip r:embed="rId2"/>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146969404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407988" y="404813"/>
            <a:ext cx="11376025" cy="5508000"/>
          </a:xfrm>
          <a:prstGeom prst="rect">
            <a:avLst/>
          </a:prstGeom>
          <a:solidFill>
            <a:schemeClr val="accent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dirty="0"/>
          </a:p>
        </p:txBody>
      </p:sp>
      <p:sp>
        <p:nvSpPr>
          <p:cNvPr id="2" name="Title 1"/>
          <p:cNvSpPr>
            <a:spLocks noGrp="1"/>
          </p:cNvSpPr>
          <p:nvPr>
            <p:ph type="ctrTitle"/>
          </p:nvPr>
        </p:nvSpPr>
        <p:spPr>
          <a:xfrm>
            <a:off x="1528841" y="2404809"/>
            <a:ext cx="9134323" cy="1349829"/>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dirty="0"/>
          </a:p>
        </p:txBody>
      </p:sp>
      <p:pic>
        <p:nvPicPr>
          <p:cNvPr id="6" name="Bildobjekt 5" descr="Logo" title="Logo">
            <a:extLst>
              <a:ext uri="{FF2B5EF4-FFF2-40B4-BE49-F238E27FC236}">
                <a16:creationId xmlns:a16="http://schemas.microsoft.com/office/drawing/2014/main" id="{1BFA490F-F636-4FBD-9551-5FE7BB924C4D}"/>
              </a:ext>
            </a:extLst>
          </p:cNvPr>
          <p:cNvPicPr>
            <a:picLocks noChangeAspect="1"/>
          </p:cNvPicPr>
          <p:nvPr userDrawn="1"/>
        </p:nvPicPr>
        <p:blipFill>
          <a:blip r:embed="rId2"/>
          <a:stretch>
            <a:fillRect/>
          </a:stretch>
        </p:blipFill>
        <p:spPr>
          <a:xfrm>
            <a:off x="10498641" y="6168924"/>
            <a:ext cx="1280271" cy="426757"/>
          </a:xfrm>
          <a:prstGeom prst="rect">
            <a:avLst/>
          </a:prstGeom>
        </p:spPr>
      </p:pic>
      <p:sp>
        <p:nvSpPr>
          <p:cNvPr id="8" name="textruta 7">
            <a:extLst>
              <a:ext uri="{FF2B5EF4-FFF2-40B4-BE49-F238E27FC236}">
                <a16:creationId xmlns:a16="http://schemas.microsoft.com/office/drawing/2014/main" id="{477CCA5E-96FA-4B08-97E3-9C131E99F26D}"/>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dirty="0">
                <a:solidFill>
                  <a:schemeClr val="tx1">
                    <a:lumMod val="95000"/>
                    <a:lumOff val="5000"/>
                  </a:schemeClr>
                </a:solidFill>
              </a:rPr>
              <a:t>Hållbar stad – öppen för världen</a:t>
            </a:r>
          </a:p>
        </p:txBody>
      </p:sp>
    </p:spTree>
    <p:extLst>
      <p:ext uri="{BB962C8B-B14F-4D97-AF65-F5344CB8AC3E}">
        <p14:creationId xmlns:p14="http://schemas.microsoft.com/office/powerpoint/2010/main" val="123955551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Avsluts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pic>
        <p:nvPicPr>
          <p:cNvPr id="13" name="Bildobjekt 12" descr="Logo" title="Logo">
            <a:extLst>
              <a:ext uri="{FF2B5EF4-FFF2-40B4-BE49-F238E27FC236}">
                <a16:creationId xmlns:a16="http://schemas.microsoft.com/office/drawing/2014/main" id="{8FA31A6C-4824-4084-8D71-178D8B56BB48}"/>
              </a:ext>
            </a:extLst>
          </p:cNvPr>
          <p:cNvPicPr>
            <a:picLocks noChangeAspect="1"/>
          </p:cNvPicPr>
          <p:nvPr userDrawn="1"/>
        </p:nvPicPr>
        <p:blipFill>
          <a:blip r:embed="rId2"/>
          <a:stretch>
            <a:fillRect/>
          </a:stretch>
        </p:blipFill>
        <p:spPr>
          <a:xfrm>
            <a:off x="10297795" y="401983"/>
            <a:ext cx="1481456" cy="499915"/>
          </a:xfrm>
          <a:prstGeom prst="rect">
            <a:avLst/>
          </a:prstGeom>
        </p:spPr>
      </p:pic>
      <p:sp>
        <p:nvSpPr>
          <p:cNvPr id="8" name="Rubrik 3">
            <a:extLst>
              <a:ext uri="{FF2B5EF4-FFF2-40B4-BE49-F238E27FC236}">
                <a16:creationId xmlns:a16="http://schemas.microsoft.com/office/drawing/2014/main" id="{01D92FDB-2EC0-4D2B-9027-B2C6802AC70F}"/>
              </a:ext>
            </a:extLst>
          </p:cNvPr>
          <p:cNvSpPr>
            <a:spLocks noGrp="1"/>
          </p:cNvSpPr>
          <p:nvPr>
            <p:ph type="title" hasCustomPrompt="1"/>
          </p:nvPr>
        </p:nvSpPr>
        <p:spPr>
          <a:xfrm>
            <a:off x="1420650" y="2399545"/>
            <a:ext cx="6148878" cy="309600"/>
          </a:xfrm>
        </p:spPr>
        <p:txBody>
          <a:bodyPr>
            <a:normAutofit/>
          </a:bodyPr>
          <a:lstStyle>
            <a:lvl1pPr>
              <a:defRPr sz="1700">
                <a:solidFill>
                  <a:schemeClr val="bg1"/>
                </a:solidFill>
              </a:defRPr>
            </a:lvl1pPr>
          </a:lstStyle>
          <a:p>
            <a:r>
              <a:rPr lang="sv-SE" dirty="0"/>
              <a:t>Kontakt</a:t>
            </a:r>
          </a:p>
        </p:txBody>
      </p:sp>
      <p:sp>
        <p:nvSpPr>
          <p:cNvPr id="15" name="Platshållare för text 4">
            <a:extLst>
              <a:ext uri="{FF2B5EF4-FFF2-40B4-BE49-F238E27FC236}">
                <a16:creationId xmlns:a16="http://schemas.microsoft.com/office/drawing/2014/main" id="{483A67E9-807F-424F-890D-A3A5CA39AF09}"/>
              </a:ext>
            </a:extLst>
          </p:cNvPr>
          <p:cNvSpPr>
            <a:spLocks noGrp="1"/>
          </p:cNvSpPr>
          <p:nvPr>
            <p:ph type="body" sz="quarter" idx="11" hasCustomPrompt="1"/>
          </p:nvPr>
        </p:nvSpPr>
        <p:spPr>
          <a:xfrm>
            <a:off x="1420649" y="2830624"/>
            <a:ext cx="6148878" cy="2971086"/>
          </a:xfrm>
        </p:spPr>
        <p:txBody>
          <a:bodyPr numCol="1" spcCol="180000">
            <a:noAutofit/>
          </a:bodyPr>
          <a:lstStyle>
            <a:lvl1pPr marL="0" indent="0">
              <a:lnSpc>
                <a:spcPct val="110000"/>
              </a:lnSpc>
              <a:spcBef>
                <a:spcPts val="0"/>
              </a:spcBef>
              <a:buNone/>
              <a:defRPr sz="1600" b="1" kern="0" baseline="0">
                <a:solidFill>
                  <a:schemeClr val="bg1"/>
                </a:solidFill>
                <a:latin typeface="+mn-lt"/>
              </a:defRPr>
            </a:lvl1pPr>
          </a:lstStyle>
          <a:p>
            <a:pPr lvl="0"/>
            <a:r>
              <a:rPr lang="sv-SE" dirty="0"/>
              <a:t>Avdelning</a:t>
            </a:r>
            <a:br>
              <a:rPr lang="sv-SE" dirty="0"/>
            </a:br>
            <a:r>
              <a:rPr lang="sv-SE" dirty="0"/>
              <a:t>Område, Göteborgs Stad</a:t>
            </a:r>
            <a:br>
              <a:rPr lang="sv-SE" dirty="0"/>
            </a:br>
            <a:r>
              <a:rPr lang="sv-SE" dirty="0"/>
              <a:t>Namn</a:t>
            </a:r>
            <a:br>
              <a:rPr lang="sv-SE" dirty="0"/>
            </a:br>
            <a:r>
              <a:rPr lang="sv-SE" dirty="0"/>
              <a:t>namn@namn.se</a:t>
            </a:r>
          </a:p>
        </p:txBody>
      </p:sp>
      <p:sp>
        <p:nvSpPr>
          <p:cNvPr id="7" name="textruta 6">
            <a:extLst>
              <a:ext uri="{FF2B5EF4-FFF2-40B4-BE49-F238E27FC236}">
                <a16:creationId xmlns:a16="http://schemas.microsoft.com/office/drawing/2014/main" id="{03B86F8F-A217-4EC5-95CF-481328A25B1B}"/>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dirty="0">
                <a:solidFill>
                  <a:schemeClr val="tx1">
                    <a:lumMod val="95000"/>
                    <a:lumOff val="5000"/>
                  </a:schemeClr>
                </a:solidFill>
                <a:latin typeface="+mn-lt"/>
              </a:rPr>
              <a:t>Hållbar stad – öppen för världen</a:t>
            </a:r>
          </a:p>
        </p:txBody>
      </p:sp>
    </p:spTree>
    <p:extLst>
      <p:ext uri="{BB962C8B-B14F-4D97-AF65-F5344CB8AC3E}">
        <p14:creationId xmlns:p14="http://schemas.microsoft.com/office/powerpoint/2010/main" val="34310153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68562D-9C3D-4ED0-821E-7821BFECF33E}"/>
              </a:ext>
            </a:extLst>
          </p:cNvPr>
          <p:cNvSpPr>
            <a:spLocks noGrp="1"/>
          </p:cNvSpPr>
          <p:nvPr>
            <p:ph type="title"/>
          </p:nvPr>
        </p:nvSpPr>
        <p:spPr/>
        <p:txBody>
          <a:bodyPr/>
          <a:lstStyle/>
          <a:p>
            <a:r>
              <a:rPr lang="sv-SE"/>
              <a:t>Klicka här för att ändra mall för rubrikformat</a:t>
            </a:r>
            <a:endParaRPr lang="sv-SE" dirty="0"/>
          </a:p>
        </p:txBody>
      </p:sp>
      <p:sp>
        <p:nvSpPr>
          <p:cNvPr id="3" name="Platshållare för bildnummer 2">
            <a:extLst>
              <a:ext uri="{FF2B5EF4-FFF2-40B4-BE49-F238E27FC236}">
                <a16:creationId xmlns:a16="http://schemas.microsoft.com/office/drawing/2014/main" id="{471AB884-926D-4607-993A-83391A779C12}"/>
              </a:ext>
            </a:extLst>
          </p:cNvPr>
          <p:cNvSpPr>
            <a:spLocks noGrp="1"/>
          </p:cNvSpPr>
          <p:nvPr>
            <p:ph type="sldNum" sz="quarter" idx="10"/>
          </p:nvPr>
        </p:nvSpPr>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218398255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Logotyp">
    <p:spTree>
      <p:nvGrpSpPr>
        <p:cNvPr id="1" name=""/>
        <p:cNvGrpSpPr/>
        <p:nvPr/>
      </p:nvGrpSpPr>
      <p:grpSpPr>
        <a:xfrm>
          <a:off x="0" y="0"/>
          <a:ext cx="0" cy="0"/>
          <a:chOff x="0" y="0"/>
          <a:chExt cx="0" cy="0"/>
        </a:xfrm>
      </p:grpSpPr>
      <p:pic>
        <p:nvPicPr>
          <p:cNvPr id="3" name="Bildobjekt 2" descr="Logo" title="Logo">
            <a:extLst>
              <a:ext uri="{FF2B5EF4-FFF2-40B4-BE49-F238E27FC236}">
                <a16:creationId xmlns:a16="http://schemas.microsoft.com/office/drawing/2014/main" id="{1F12769C-ECF3-448E-A565-83EEEC398EEF}"/>
              </a:ext>
            </a:extLst>
          </p:cNvPr>
          <p:cNvPicPr>
            <a:picLocks noChangeAspect="1"/>
          </p:cNvPicPr>
          <p:nvPr userDrawn="1"/>
        </p:nvPicPr>
        <p:blipFill>
          <a:blip r:embed="rId2"/>
          <a:stretch>
            <a:fillRect/>
          </a:stretch>
        </p:blipFill>
        <p:spPr>
          <a:xfrm>
            <a:off x="5382706" y="2300663"/>
            <a:ext cx="1426588" cy="2261812"/>
          </a:xfrm>
          <a:prstGeom prst="rect">
            <a:avLst/>
          </a:prstGeom>
        </p:spPr>
      </p:pic>
    </p:spTree>
    <p:extLst>
      <p:ext uri="{BB962C8B-B14F-4D97-AF65-F5344CB8AC3E}">
        <p14:creationId xmlns:p14="http://schemas.microsoft.com/office/powerpoint/2010/main" val="42608267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3"/>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sp>
        <p:nvSpPr>
          <p:cNvPr id="2" name="Title 1"/>
          <p:cNvSpPr>
            <a:spLocks noGrp="1"/>
          </p:cNvSpPr>
          <p:nvPr>
            <p:ph type="ctrTitle"/>
          </p:nvPr>
        </p:nvSpPr>
        <p:spPr>
          <a:xfrm>
            <a:off x="1731696" y="2626153"/>
            <a:ext cx="8728608" cy="1349829"/>
          </a:xfrm>
          <a:prstGeom prst="rect">
            <a:avLst/>
          </a:prstGeom>
        </p:spPr>
        <p:txBody>
          <a:bodyPr anchor="ctr" anchorCtr="0">
            <a:noAutofit/>
          </a:bodyPr>
          <a:lstStyle>
            <a:lvl1pPr algn="l">
              <a:lnSpc>
                <a:spcPct val="90000"/>
              </a:lnSpc>
              <a:defRPr sz="4200" kern="0" spc="0" baseline="0">
                <a:solidFill>
                  <a:schemeClr val="bg1"/>
                </a:solidFill>
              </a:defRPr>
            </a:lvl1pPr>
          </a:lstStyle>
          <a:p>
            <a:r>
              <a:rPr lang="sv-SE"/>
              <a:t>Klicka här för att ändra mall för rubrikformat</a:t>
            </a:r>
            <a:endParaRPr lang="en-US" dirty="0"/>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1731696" y="4165601"/>
            <a:ext cx="8728608" cy="251417"/>
          </a:xfrm>
        </p:spPr>
        <p:txBody>
          <a:bodyPr>
            <a:noAutofit/>
          </a:bodyPr>
          <a:lstStyle>
            <a:lvl1pPr marL="0" indent="0">
              <a:lnSpc>
                <a:spcPct val="100000"/>
              </a:lnSpc>
              <a:spcBef>
                <a:spcPts val="0"/>
              </a:spcBef>
              <a:buNone/>
              <a:defRPr sz="1800" kern="0" baseline="0">
                <a:solidFill>
                  <a:schemeClr val="bg1"/>
                </a:solidFill>
                <a:latin typeface="+mj-lt"/>
              </a:defRPr>
            </a:lvl1pPr>
          </a:lstStyle>
          <a:p>
            <a:pPr lvl="0"/>
            <a:r>
              <a:rPr lang="sv-SE" dirty="0"/>
              <a:t>Eventuell underrubrik</a:t>
            </a:r>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1731696" y="4606637"/>
            <a:ext cx="8728608" cy="251417"/>
          </a:xfrm>
        </p:spPr>
        <p:txBody>
          <a:bodyPr>
            <a:noAutofit/>
          </a:bodyPr>
          <a:lstStyle>
            <a:lvl1pPr marL="0" indent="0">
              <a:lnSpc>
                <a:spcPct val="100000"/>
              </a:lnSpc>
              <a:spcBef>
                <a:spcPts val="0"/>
              </a:spcBef>
              <a:buNone/>
              <a:defRPr sz="1400" kern="0" baseline="0">
                <a:solidFill>
                  <a:schemeClr val="bg1"/>
                </a:solidFill>
                <a:latin typeface="+mn-lt"/>
              </a:defRPr>
            </a:lvl1pPr>
          </a:lstStyle>
          <a:p>
            <a:pPr lvl="0"/>
            <a:r>
              <a:rPr lang="sv-SE" dirty="0"/>
              <a:t>Eventuellt namn på föredragshållare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dirty="0">
                <a:latin typeface="+mn-lt"/>
              </a:rPr>
              <a:t>Hållbar stad – öppen för världen</a:t>
            </a:r>
          </a:p>
        </p:txBody>
      </p:sp>
      <p:pic>
        <p:nvPicPr>
          <p:cNvPr id="8" name="Bildobjekt 7" descr="Logo" title="Logo">
            <a:extLst>
              <a:ext uri="{FF2B5EF4-FFF2-40B4-BE49-F238E27FC236}">
                <a16:creationId xmlns:a16="http://schemas.microsoft.com/office/drawing/2014/main" id="{2DF30E6D-8B83-4DA1-ADDE-3B45462766FF}"/>
              </a:ext>
            </a:extLst>
          </p:cNvPr>
          <p:cNvPicPr>
            <a:picLocks noChangeAspect="1"/>
          </p:cNvPicPr>
          <p:nvPr userDrawn="1"/>
        </p:nvPicPr>
        <p:blipFill>
          <a:blip r:embed="rId2"/>
          <a:stretch>
            <a:fillRect/>
          </a:stretch>
        </p:blipFill>
        <p:spPr>
          <a:xfrm>
            <a:off x="10297795" y="401983"/>
            <a:ext cx="1481456" cy="499915"/>
          </a:xfrm>
          <a:prstGeom prst="rect">
            <a:avLst/>
          </a:prstGeom>
        </p:spPr>
      </p:pic>
    </p:spTree>
    <p:extLst>
      <p:ext uri="{BB962C8B-B14F-4D97-AF65-F5344CB8AC3E}">
        <p14:creationId xmlns:p14="http://schemas.microsoft.com/office/powerpoint/2010/main" val="146530566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sv-SE" dirty="0"/>
              <a:t>Klicka här för att ändra mall för rubrikformat</a:t>
            </a:r>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1056000" y="1738313"/>
            <a:ext cx="10080000" cy="4175124"/>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2" name="Platshållare för bildnummer 1">
            <a:extLst>
              <a:ext uri="{FF2B5EF4-FFF2-40B4-BE49-F238E27FC236}">
                <a16:creationId xmlns:a16="http://schemas.microsoft.com/office/drawing/2014/main" id="{AF1C70CC-B8D4-4719-BB1B-23D6C9B7187C}"/>
              </a:ext>
            </a:extLst>
          </p:cNvPr>
          <p:cNvSpPr>
            <a:spLocks noGrp="1"/>
          </p:cNvSpPr>
          <p:nvPr>
            <p:ph type="sldNum" sz="quarter" idx="12"/>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267990460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424537-5ECE-4D36-9AE9-88D8AFB54949}"/>
              </a:ext>
            </a:extLst>
          </p:cNvPr>
          <p:cNvSpPr>
            <a:spLocks noGrp="1"/>
          </p:cNvSpPr>
          <p:nvPr>
            <p:ph type="title"/>
          </p:nvPr>
        </p:nvSpPr>
        <p:spPr/>
        <p:txBody>
          <a:bodyPr/>
          <a:lstStyle/>
          <a:p>
            <a:r>
              <a:rPr lang="sv-SE"/>
              <a:t>Klicka här för att ändra mall för rubrikformat</a:t>
            </a:r>
            <a:endParaRPr lang="sv-SE" dirty="0"/>
          </a:p>
        </p:txBody>
      </p:sp>
      <p:sp>
        <p:nvSpPr>
          <p:cNvPr id="3" name="Content Placeholder 2"/>
          <p:cNvSpPr>
            <a:spLocks noGrp="1"/>
          </p:cNvSpPr>
          <p:nvPr>
            <p:ph sz="half" idx="1"/>
          </p:nvPr>
        </p:nvSpPr>
        <p:spPr>
          <a:xfrm>
            <a:off x="407988" y="1736729"/>
            <a:ext cx="5400000" cy="4176710"/>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4" name="Content Placeholder 3"/>
          <p:cNvSpPr>
            <a:spLocks noGrp="1"/>
          </p:cNvSpPr>
          <p:nvPr>
            <p:ph sz="half" idx="2"/>
          </p:nvPr>
        </p:nvSpPr>
        <p:spPr>
          <a:xfrm>
            <a:off x="6379250" y="1736729"/>
            <a:ext cx="5400000" cy="4176710"/>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5" name="Platshållare för bildnummer 4">
            <a:extLst>
              <a:ext uri="{FF2B5EF4-FFF2-40B4-BE49-F238E27FC236}">
                <a16:creationId xmlns:a16="http://schemas.microsoft.com/office/drawing/2014/main" id="{EC9B43C6-89FD-4564-BB62-9B67C1AE2E6A}"/>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32290125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CE7E41F-F5AB-42BF-88B5-ED5B44A6461E}"/>
              </a:ext>
            </a:extLst>
          </p:cNvPr>
          <p:cNvSpPr>
            <a:spLocks noGrp="1"/>
          </p:cNvSpPr>
          <p:nvPr>
            <p:ph type="title"/>
          </p:nvPr>
        </p:nvSpPr>
        <p:spPr/>
        <p:txBody>
          <a:bodyPr/>
          <a:lstStyle/>
          <a:p>
            <a:r>
              <a:rPr lang="sv-SE"/>
              <a:t>Klicka här för att ändra mall för rubrikformat</a:t>
            </a:r>
            <a:endParaRPr lang="sv-SE" dirty="0"/>
          </a:p>
        </p:txBody>
      </p:sp>
      <p:sp>
        <p:nvSpPr>
          <p:cNvPr id="3" name="Text Placeholder 2"/>
          <p:cNvSpPr>
            <a:spLocks noGrp="1"/>
          </p:cNvSpPr>
          <p:nvPr>
            <p:ph type="body" idx="1"/>
          </p:nvPr>
        </p:nvSpPr>
        <p:spPr>
          <a:xfrm>
            <a:off x="407988" y="1588563"/>
            <a:ext cx="527808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4" name="Content Placeholder 3"/>
          <p:cNvSpPr>
            <a:spLocks noGrp="1"/>
          </p:cNvSpPr>
          <p:nvPr>
            <p:ph sz="half" idx="2"/>
          </p:nvPr>
        </p:nvSpPr>
        <p:spPr>
          <a:xfrm>
            <a:off x="407988" y="2281031"/>
            <a:ext cx="5278080" cy="3524684"/>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5" name="Text Placeholder 4"/>
          <p:cNvSpPr>
            <a:spLocks noGrp="1"/>
          </p:cNvSpPr>
          <p:nvPr>
            <p:ph type="body" sz="quarter" idx="3"/>
          </p:nvPr>
        </p:nvSpPr>
        <p:spPr>
          <a:xfrm>
            <a:off x="6432000" y="1591385"/>
            <a:ext cx="528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6" name="Content Placeholder 5"/>
          <p:cNvSpPr>
            <a:spLocks noGrp="1"/>
          </p:cNvSpPr>
          <p:nvPr>
            <p:ph sz="quarter" idx="4"/>
          </p:nvPr>
        </p:nvSpPr>
        <p:spPr>
          <a:xfrm>
            <a:off x="6432000" y="2281035"/>
            <a:ext cx="5280000" cy="3524685"/>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2" name="Platshållare för bildnummer 1">
            <a:extLst>
              <a:ext uri="{FF2B5EF4-FFF2-40B4-BE49-F238E27FC236}">
                <a16:creationId xmlns:a16="http://schemas.microsoft.com/office/drawing/2014/main" id="{5B0B39BD-A593-4A83-AD46-53A96C2F78AD}"/>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23838325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68562D-9C3D-4ED0-821E-7821BFECF33E}"/>
              </a:ext>
            </a:extLst>
          </p:cNvPr>
          <p:cNvSpPr>
            <a:spLocks noGrp="1"/>
          </p:cNvSpPr>
          <p:nvPr>
            <p:ph type="title"/>
          </p:nvPr>
        </p:nvSpPr>
        <p:spPr/>
        <p:txBody>
          <a:bodyPr/>
          <a:lstStyle/>
          <a:p>
            <a:r>
              <a:rPr lang="sv-SE"/>
              <a:t>Klicka här för att ändra mall för rubrikformat</a:t>
            </a:r>
            <a:endParaRPr lang="sv-SE" dirty="0"/>
          </a:p>
        </p:txBody>
      </p:sp>
      <p:sp>
        <p:nvSpPr>
          <p:cNvPr id="3" name="Platshållare för bildnummer 2">
            <a:extLst>
              <a:ext uri="{FF2B5EF4-FFF2-40B4-BE49-F238E27FC236}">
                <a16:creationId xmlns:a16="http://schemas.microsoft.com/office/drawing/2014/main" id="{471AB884-926D-4607-993A-83391A779C12}"/>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78590573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sv-SE"/>
              <a:t>Klicka här för att ändra mall för rubrikformat</a:t>
            </a:r>
            <a:endParaRPr lang="sv-SE" dirty="0"/>
          </a:p>
        </p:txBody>
      </p:sp>
      <p:sp>
        <p:nvSpPr>
          <p:cNvPr id="6" name="Content Placeholder 2">
            <a:extLst>
              <a:ext uri="{FF2B5EF4-FFF2-40B4-BE49-F238E27FC236}">
                <a16:creationId xmlns:a16="http://schemas.microsoft.com/office/drawing/2014/main" id="{51FAA0E3-3FDA-41A6-B9F8-73A1FEF31347}"/>
              </a:ext>
            </a:extLst>
          </p:cNvPr>
          <p:cNvSpPr>
            <a:spLocks noGrp="1"/>
          </p:cNvSpPr>
          <p:nvPr>
            <p:ph sz="half" idx="10"/>
          </p:nvPr>
        </p:nvSpPr>
        <p:spPr>
          <a:xfrm>
            <a:off x="417075" y="1736728"/>
            <a:ext cx="5678925"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3" name="Picture Placeholder 2"/>
          <p:cNvSpPr>
            <a:spLocks noGrp="1"/>
          </p:cNvSpPr>
          <p:nvPr>
            <p:ph type="pic" idx="1" hasCustomPrompt="1"/>
          </p:nvPr>
        </p:nvSpPr>
        <p:spPr>
          <a:xfrm>
            <a:off x="7598925"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Platshållare för bildnummer 3">
            <a:extLst>
              <a:ext uri="{FF2B5EF4-FFF2-40B4-BE49-F238E27FC236}">
                <a16:creationId xmlns:a16="http://schemas.microsoft.com/office/drawing/2014/main" id="{AB6397E3-2F6A-46E7-B952-96596182496A}"/>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30821839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p:txBody>
          <a:bodyPr/>
          <a:lstStyle/>
          <a:p>
            <a:r>
              <a:rPr lang="sv-SE"/>
              <a:t>Klicka här för att ändra mall för rubrikformat</a:t>
            </a:r>
            <a:endParaRPr lang="sv-SE" dirty="0"/>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096000" y="1736728"/>
            <a:ext cx="5688013" cy="4194629"/>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3" name="Picture Placeholder 2"/>
          <p:cNvSpPr>
            <a:spLocks noGrp="1"/>
          </p:cNvSpPr>
          <p:nvPr>
            <p:ph type="pic" idx="1" hasCustomPrompt="1"/>
          </p:nvPr>
        </p:nvSpPr>
        <p:spPr>
          <a:xfrm>
            <a:off x="407988"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33779836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2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800227-24F3-424A-950F-9031EC7717A1}"/>
              </a:ext>
            </a:extLst>
          </p:cNvPr>
          <p:cNvSpPr>
            <a:spLocks noGrp="1"/>
          </p:cNvSpPr>
          <p:nvPr>
            <p:ph type="title"/>
          </p:nvPr>
        </p:nvSpPr>
        <p:spPr/>
        <p:txBody>
          <a:bodyPr/>
          <a:lstStyle/>
          <a:p>
            <a:r>
              <a:rPr lang="sv-SE"/>
              <a:t>Klicka här för att ändra mall för rubrikformat</a:t>
            </a:r>
            <a:endParaRPr lang="sv-SE" dirty="0"/>
          </a:p>
        </p:txBody>
      </p:sp>
      <p:sp>
        <p:nvSpPr>
          <p:cNvPr id="3" name="Picture Placeholder 2"/>
          <p:cNvSpPr>
            <a:spLocks noGrp="1"/>
          </p:cNvSpPr>
          <p:nvPr>
            <p:ph type="pic" idx="1" hasCustomPrompt="1"/>
          </p:nvPr>
        </p:nvSpPr>
        <p:spPr>
          <a:xfrm>
            <a:off x="407988"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Text Placeholder 3"/>
          <p:cNvSpPr>
            <a:spLocks noGrp="1"/>
          </p:cNvSpPr>
          <p:nvPr>
            <p:ph type="body" sz="half" idx="2"/>
          </p:nvPr>
        </p:nvSpPr>
        <p:spPr>
          <a:xfrm>
            <a:off x="407988"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dirty="0"/>
              <a:t>Redigera format för bakgrundstext</a:t>
            </a:r>
          </a:p>
        </p:txBody>
      </p:sp>
      <p:sp>
        <p:nvSpPr>
          <p:cNvPr id="10" name="Picture Placeholder 2">
            <a:extLst>
              <a:ext uri="{FF2B5EF4-FFF2-40B4-BE49-F238E27FC236}">
                <a16:creationId xmlns:a16="http://schemas.microsoft.com/office/drawing/2014/main" id="{F5F04B5A-F0FB-4FC9-9F5F-CDA6CEE251C7}"/>
              </a:ext>
            </a:extLst>
          </p:cNvPr>
          <p:cNvSpPr>
            <a:spLocks noGrp="1"/>
          </p:cNvSpPr>
          <p:nvPr>
            <p:ph type="pic" idx="12" hasCustomPrompt="1"/>
          </p:nvPr>
        </p:nvSpPr>
        <p:spPr>
          <a:xfrm>
            <a:off x="4296000"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15" name="Text Placeholder 3">
            <a:extLst>
              <a:ext uri="{FF2B5EF4-FFF2-40B4-BE49-F238E27FC236}">
                <a16:creationId xmlns:a16="http://schemas.microsoft.com/office/drawing/2014/main" id="{A5F93C07-C166-474C-8E0B-4E9C3BBCB337}"/>
              </a:ext>
            </a:extLst>
          </p:cNvPr>
          <p:cNvSpPr>
            <a:spLocks noGrp="1"/>
          </p:cNvSpPr>
          <p:nvPr>
            <p:ph type="body" sz="half" idx="15"/>
          </p:nvPr>
        </p:nvSpPr>
        <p:spPr>
          <a:xfrm>
            <a:off x="4296000"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1" name="Picture Placeholder 2">
            <a:extLst>
              <a:ext uri="{FF2B5EF4-FFF2-40B4-BE49-F238E27FC236}">
                <a16:creationId xmlns:a16="http://schemas.microsoft.com/office/drawing/2014/main" id="{A7F97845-F21E-448F-BCE4-594A545AB8CB}"/>
              </a:ext>
            </a:extLst>
          </p:cNvPr>
          <p:cNvSpPr>
            <a:spLocks noGrp="1"/>
          </p:cNvSpPr>
          <p:nvPr>
            <p:ph type="pic" idx="13" hasCustomPrompt="1"/>
          </p:nvPr>
        </p:nvSpPr>
        <p:spPr>
          <a:xfrm>
            <a:off x="8184013"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14" name="Text Placeholder 3">
            <a:extLst>
              <a:ext uri="{FF2B5EF4-FFF2-40B4-BE49-F238E27FC236}">
                <a16:creationId xmlns:a16="http://schemas.microsoft.com/office/drawing/2014/main" id="{5F230963-9997-4CAE-9B9D-4F53D8044D29}"/>
              </a:ext>
            </a:extLst>
          </p:cNvPr>
          <p:cNvSpPr>
            <a:spLocks noGrp="1"/>
          </p:cNvSpPr>
          <p:nvPr>
            <p:ph type="body" sz="half" idx="14"/>
          </p:nvPr>
        </p:nvSpPr>
        <p:spPr>
          <a:xfrm>
            <a:off x="8184013"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dirty="0"/>
              <a:t>Redigera format för bakgrundstext</a:t>
            </a:r>
          </a:p>
        </p:txBody>
      </p:sp>
      <p:sp>
        <p:nvSpPr>
          <p:cNvPr id="5" name="Platshållare för bildnummer 4">
            <a:extLst>
              <a:ext uri="{FF2B5EF4-FFF2-40B4-BE49-F238E27FC236}">
                <a16:creationId xmlns:a16="http://schemas.microsoft.com/office/drawing/2014/main" id="{23227AAC-52A1-439E-A66E-B8A4CE23E2A5}"/>
              </a:ext>
            </a:extLst>
          </p:cNvPr>
          <p:cNvSpPr>
            <a:spLocks noGrp="1"/>
          </p:cNvSpPr>
          <p:nvPr>
            <p:ph type="sldNum" sz="quarter" idx="16"/>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48142922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Bild helsida">
    <p:spTree>
      <p:nvGrpSpPr>
        <p:cNvPr id="1" name=""/>
        <p:cNvGrpSpPr/>
        <p:nvPr/>
      </p:nvGrpSpPr>
      <p:grpSpPr>
        <a:xfrm>
          <a:off x="0" y="0"/>
          <a:ext cx="0" cy="0"/>
          <a:chOff x="0" y="0"/>
          <a:chExt cx="0" cy="0"/>
        </a:xfrm>
      </p:grpSpPr>
      <p:sp>
        <p:nvSpPr>
          <p:cNvPr id="5" name="Platshållare för bild 4"/>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dirty="0"/>
              <a:t>Klicka på ikonen </a:t>
            </a:r>
            <a:br>
              <a:rPr lang="sv-SE" dirty="0"/>
            </a:br>
            <a:br>
              <a:rPr lang="sv-SE" dirty="0"/>
            </a:br>
            <a:r>
              <a:rPr lang="sv-SE" dirty="0"/>
              <a:t>för att lägga till en bild</a:t>
            </a:r>
            <a:endParaRPr lang="en-US" dirty="0"/>
          </a:p>
        </p:txBody>
      </p:sp>
    </p:spTree>
    <p:extLst>
      <p:ext uri="{BB962C8B-B14F-4D97-AF65-F5344CB8AC3E}">
        <p14:creationId xmlns:p14="http://schemas.microsoft.com/office/powerpoint/2010/main" val="4095411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sv-SE"/>
              <a:t>Klicka här för att ändra mall för rubrikformat</a:t>
            </a:r>
            <a:endParaRPr lang="sv-SE" dirty="0"/>
          </a:p>
        </p:txBody>
      </p:sp>
      <p:sp>
        <p:nvSpPr>
          <p:cNvPr id="6" name="Content Placeholder 2">
            <a:extLst>
              <a:ext uri="{FF2B5EF4-FFF2-40B4-BE49-F238E27FC236}">
                <a16:creationId xmlns:a16="http://schemas.microsoft.com/office/drawing/2014/main" id="{51FAA0E3-3FDA-41A6-B9F8-73A1FEF31347}"/>
              </a:ext>
            </a:extLst>
          </p:cNvPr>
          <p:cNvSpPr>
            <a:spLocks noGrp="1"/>
          </p:cNvSpPr>
          <p:nvPr>
            <p:ph sz="half" idx="10"/>
          </p:nvPr>
        </p:nvSpPr>
        <p:spPr>
          <a:xfrm>
            <a:off x="417075" y="1736728"/>
            <a:ext cx="5678925"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3" name="Picture Placeholder 2"/>
          <p:cNvSpPr>
            <a:spLocks noGrp="1"/>
          </p:cNvSpPr>
          <p:nvPr>
            <p:ph type="pic" idx="1" hasCustomPrompt="1"/>
          </p:nvPr>
        </p:nvSpPr>
        <p:spPr>
          <a:xfrm>
            <a:off x="7598925"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5" name="Platshållare för bildnummer 4">
            <a:extLst>
              <a:ext uri="{FF2B5EF4-FFF2-40B4-BE49-F238E27FC236}">
                <a16:creationId xmlns:a16="http://schemas.microsoft.com/office/drawing/2014/main" id="{BA6D7259-E2CF-428A-9B5C-9AEE444FC134}"/>
              </a:ext>
            </a:extLst>
          </p:cNvPr>
          <p:cNvSpPr>
            <a:spLocks noGrp="1"/>
          </p:cNvSpPr>
          <p:nvPr>
            <p:ph type="sldNum" sz="quarter" idx="11"/>
          </p:nvPr>
        </p:nvSpPr>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48155490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Bild helsida med rubrik">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4C2CB002-9FCD-48CA-BEF4-9C216A36070A}"/>
              </a:ext>
            </a:extLst>
          </p:cNvPr>
          <p:cNvSpPr>
            <a:spLocks noGrp="1"/>
          </p:cNvSpPr>
          <p:nvPr>
            <p:ph type="ftr" sz="quarter" idx="11"/>
          </p:nvPr>
        </p:nvSpPr>
        <p:spPr>
          <a:xfrm>
            <a:off x="479999" y="6376989"/>
            <a:ext cx="5616000" cy="147636"/>
          </a:xfrm>
          <a:prstGeom prst="rect">
            <a:avLst/>
          </a:prstGeom>
        </p:spPr>
        <p:txBody>
          <a:bodyPr/>
          <a:lstStyle/>
          <a:p>
            <a:endParaRPr lang="sv-SE" dirty="0"/>
          </a:p>
        </p:txBody>
      </p:sp>
      <p:sp>
        <p:nvSpPr>
          <p:cNvPr id="4" name="Platshållare för bild 5">
            <a:extLst>
              <a:ext uri="{FF2B5EF4-FFF2-40B4-BE49-F238E27FC236}">
                <a16:creationId xmlns:a16="http://schemas.microsoft.com/office/drawing/2014/main" id="{1566CF40-59BE-4449-B880-5CCAFCC9D997}"/>
              </a:ext>
            </a:extLst>
          </p:cNvPr>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dirty="0"/>
            </a:br>
            <a:br>
              <a:rPr lang="sv-SE" dirty="0"/>
            </a:br>
            <a:br>
              <a:rPr lang="sv-SE" dirty="0"/>
            </a:br>
            <a:r>
              <a:rPr lang="sv-SE" dirty="0"/>
              <a:t>Klicka på ikonen ovan</a:t>
            </a:r>
            <a:br>
              <a:rPr lang="sv-SE" dirty="0"/>
            </a:br>
            <a:r>
              <a:rPr lang="sv-SE" dirty="0"/>
              <a:t>för att lägga till en bild</a:t>
            </a:r>
            <a:endParaRPr lang="en-US" dirty="0"/>
          </a:p>
        </p:txBody>
      </p:sp>
      <p:sp>
        <p:nvSpPr>
          <p:cNvPr id="6" name="Title 1">
            <a:extLst>
              <a:ext uri="{FF2B5EF4-FFF2-40B4-BE49-F238E27FC236}">
                <a16:creationId xmlns:a16="http://schemas.microsoft.com/office/drawing/2014/main" id="{5F556A3A-7138-45B2-8593-FAB5296ADD6C}"/>
              </a:ext>
            </a:extLst>
          </p:cNvPr>
          <p:cNvSpPr>
            <a:spLocks noGrp="1"/>
          </p:cNvSpPr>
          <p:nvPr>
            <p:ph type="ctrTitle"/>
          </p:nvPr>
        </p:nvSpPr>
        <p:spPr>
          <a:xfrm>
            <a:off x="1528841" y="2404809"/>
            <a:ext cx="9134323" cy="1113092"/>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dirty="0"/>
          </a:p>
        </p:txBody>
      </p:sp>
    </p:spTree>
    <p:extLst>
      <p:ext uri="{BB962C8B-B14F-4D97-AF65-F5344CB8AC3E}">
        <p14:creationId xmlns:p14="http://schemas.microsoft.com/office/powerpoint/2010/main" val="14940074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4BC2FFEF-6434-4E63-AD0D-37B93846A0B7}"/>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68684090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blank" preserve="1">
  <p:cSld name="Helt 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380631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Avsnittsrubrik med bild">
    <p:spTree>
      <p:nvGrpSpPr>
        <p:cNvPr id="1" name=""/>
        <p:cNvGrpSpPr/>
        <p:nvPr/>
      </p:nvGrpSpPr>
      <p:grpSpPr>
        <a:xfrm>
          <a:off x="0" y="0"/>
          <a:ext cx="0" cy="0"/>
          <a:chOff x="0" y="0"/>
          <a:chExt cx="0" cy="0"/>
        </a:xfrm>
      </p:grpSpPr>
      <p:sp>
        <p:nvSpPr>
          <p:cNvPr id="8" name="Platshållare för bild 5">
            <a:extLst>
              <a:ext uri="{FF2B5EF4-FFF2-40B4-BE49-F238E27FC236}">
                <a16:creationId xmlns:a16="http://schemas.microsoft.com/office/drawing/2014/main" id="{E89F1A3B-CD83-40C2-B654-7491BD29FCD5}"/>
              </a:ext>
            </a:extLst>
          </p:cNvPr>
          <p:cNvSpPr>
            <a:spLocks noGrp="1"/>
          </p:cNvSpPr>
          <p:nvPr>
            <p:ph type="pic" sz="quarter" idx="11" hasCustomPrompt="1"/>
          </p:nvPr>
        </p:nvSpPr>
        <p:spPr>
          <a:xfrm>
            <a:off x="407989" y="404812"/>
            <a:ext cx="11376024" cy="5508625"/>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dirty="0"/>
            </a:br>
            <a:br>
              <a:rPr lang="sv-SE" dirty="0"/>
            </a:br>
            <a:br>
              <a:rPr lang="sv-SE" dirty="0"/>
            </a:br>
            <a:r>
              <a:rPr lang="sv-SE" dirty="0"/>
              <a:t>Klicka på ikonen ovan</a:t>
            </a:r>
            <a:br>
              <a:rPr lang="sv-SE" dirty="0"/>
            </a:br>
            <a:r>
              <a:rPr lang="sv-SE" dirty="0"/>
              <a:t>för att lägga till en bild</a:t>
            </a:r>
            <a:endParaRPr lang="en-US" dirty="0"/>
          </a:p>
        </p:txBody>
      </p:sp>
      <p:sp>
        <p:nvSpPr>
          <p:cNvPr id="9" name="Title 1">
            <a:extLst>
              <a:ext uri="{FF2B5EF4-FFF2-40B4-BE49-F238E27FC236}">
                <a16:creationId xmlns:a16="http://schemas.microsoft.com/office/drawing/2014/main" id="{EAB74EFB-B5F9-4503-84BF-A1C8C3809B6F}"/>
              </a:ext>
            </a:extLst>
          </p:cNvPr>
          <p:cNvSpPr>
            <a:spLocks noGrp="1"/>
          </p:cNvSpPr>
          <p:nvPr>
            <p:ph type="ctrTitle"/>
          </p:nvPr>
        </p:nvSpPr>
        <p:spPr>
          <a:xfrm>
            <a:off x="1879600" y="1973603"/>
            <a:ext cx="8483640" cy="885112"/>
          </a:xfrm>
          <a:prstGeom prst="rect">
            <a:avLst/>
          </a:prstGeom>
        </p:spPr>
        <p:txBody>
          <a:bodyPr anchor="ctr" anchorCtr="0">
            <a:noAutofit/>
          </a:bodyPr>
          <a:lstStyle>
            <a:lvl1pPr algn="ctr">
              <a:lnSpc>
                <a:spcPct val="90000"/>
              </a:lnSpc>
              <a:defRPr sz="4000">
                <a:solidFill>
                  <a:schemeClr val="bg1"/>
                </a:solidFill>
              </a:defRPr>
            </a:lvl1pPr>
          </a:lstStyle>
          <a:p>
            <a:r>
              <a:rPr lang="sv-SE"/>
              <a:t>Klicka här för att ändra mall för rubrikformat</a:t>
            </a:r>
            <a:endParaRPr lang="en-US" dirty="0"/>
          </a:p>
        </p:txBody>
      </p:sp>
      <p:sp>
        <p:nvSpPr>
          <p:cNvPr id="6" name="textruta 5">
            <a:extLst>
              <a:ext uri="{FF2B5EF4-FFF2-40B4-BE49-F238E27FC236}">
                <a16:creationId xmlns:a16="http://schemas.microsoft.com/office/drawing/2014/main" id="{BE03C4AA-7F69-47DB-B0C7-C398C29343E8}"/>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dirty="0"/>
              <a:t>Hållbar stad – öppen för världen</a:t>
            </a:r>
          </a:p>
        </p:txBody>
      </p:sp>
      <p:pic>
        <p:nvPicPr>
          <p:cNvPr id="7" name="Bildobjekt 6" descr="Logo" title="Logo">
            <a:extLst>
              <a:ext uri="{FF2B5EF4-FFF2-40B4-BE49-F238E27FC236}">
                <a16:creationId xmlns:a16="http://schemas.microsoft.com/office/drawing/2014/main" id="{A42DC399-9929-4DB1-86A7-EDD1619A0A0E}"/>
              </a:ext>
            </a:extLst>
          </p:cNvPr>
          <p:cNvPicPr>
            <a:picLocks noChangeAspect="1"/>
          </p:cNvPicPr>
          <p:nvPr userDrawn="1"/>
        </p:nvPicPr>
        <p:blipFill>
          <a:blip r:embed="rId2"/>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346713197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407988" y="404813"/>
            <a:ext cx="11376025" cy="5508000"/>
          </a:xfrm>
          <a:prstGeom prst="rect">
            <a:avLst/>
          </a:prstGeom>
          <a:solidFill>
            <a:schemeClr val="accent3"/>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dirty="0"/>
          </a:p>
        </p:txBody>
      </p:sp>
      <p:sp>
        <p:nvSpPr>
          <p:cNvPr id="2" name="Title 1"/>
          <p:cNvSpPr>
            <a:spLocks noGrp="1"/>
          </p:cNvSpPr>
          <p:nvPr>
            <p:ph type="ctrTitle"/>
          </p:nvPr>
        </p:nvSpPr>
        <p:spPr>
          <a:xfrm>
            <a:off x="1528841" y="2404809"/>
            <a:ext cx="9134323" cy="1349829"/>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dirty="0"/>
          </a:p>
        </p:txBody>
      </p:sp>
      <p:pic>
        <p:nvPicPr>
          <p:cNvPr id="6" name="Bildobjekt 5" descr="Logo" title="Logo">
            <a:extLst>
              <a:ext uri="{FF2B5EF4-FFF2-40B4-BE49-F238E27FC236}">
                <a16:creationId xmlns:a16="http://schemas.microsoft.com/office/drawing/2014/main" id="{1BFA490F-F636-4FBD-9551-5FE7BB924C4D}"/>
              </a:ext>
            </a:extLst>
          </p:cNvPr>
          <p:cNvPicPr>
            <a:picLocks noChangeAspect="1"/>
          </p:cNvPicPr>
          <p:nvPr userDrawn="1"/>
        </p:nvPicPr>
        <p:blipFill>
          <a:blip r:embed="rId2"/>
          <a:stretch>
            <a:fillRect/>
          </a:stretch>
        </p:blipFill>
        <p:spPr>
          <a:xfrm>
            <a:off x="10498641" y="6168924"/>
            <a:ext cx="1280271" cy="426757"/>
          </a:xfrm>
          <a:prstGeom prst="rect">
            <a:avLst/>
          </a:prstGeom>
        </p:spPr>
      </p:pic>
      <p:sp>
        <p:nvSpPr>
          <p:cNvPr id="8" name="textruta 7">
            <a:extLst>
              <a:ext uri="{FF2B5EF4-FFF2-40B4-BE49-F238E27FC236}">
                <a16:creationId xmlns:a16="http://schemas.microsoft.com/office/drawing/2014/main" id="{F54FBE38-BAA0-4913-A593-C4237FC13E33}"/>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dirty="0">
                <a:solidFill>
                  <a:schemeClr val="tx1">
                    <a:lumMod val="95000"/>
                    <a:lumOff val="5000"/>
                  </a:schemeClr>
                </a:solidFill>
              </a:rPr>
              <a:t>Hållbar stad – öppen för världen</a:t>
            </a:r>
          </a:p>
        </p:txBody>
      </p:sp>
    </p:spTree>
    <p:extLst>
      <p:ext uri="{BB962C8B-B14F-4D97-AF65-F5344CB8AC3E}">
        <p14:creationId xmlns:p14="http://schemas.microsoft.com/office/powerpoint/2010/main" val="152311727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Avsluts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3"/>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pic>
        <p:nvPicPr>
          <p:cNvPr id="13" name="Bildobjekt 12" descr="Logo" title="Logo">
            <a:extLst>
              <a:ext uri="{FF2B5EF4-FFF2-40B4-BE49-F238E27FC236}">
                <a16:creationId xmlns:a16="http://schemas.microsoft.com/office/drawing/2014/main" id="{8FA31A6C-4824-4084-8D71-178D8B56BB48}"/>
              </a:ext>
            </a:extLst>
          </p:cNvPr>
          <p:cNvPicPr>
            <a:picLocks noChangeAspect="1"/>
          </p:cNvPicPr>
          <p:nvPr userDrawn="1"/>
        </p:nvPicPr>
        <p:blipFill>
          <a:blip r:embed="rId2"/>
          <a:stretch>
            <a:fillRect/>
          </a:stretch>
        </p:blipFill>
        <p:spPr>
          <a:xfrm>
            <a:off x="10297795" y="401983"/>
            <a:ext cx="1481456" cy="499915"/>
          </a:xfrm>
          <a:prstGeom prst="rect">
            <a:avLst/>
          </a:prstGeom>
        </p:spPr>
      </p:pic>
      <p:sp>
        <p:nvSpPr>
          <p:cNvPr id="8" name="Rubrik 3">
            <a:extLst>
              <a:ext uri="{FF2B5EF4-FFF2-40B4-BE49-F238E27FC236}">
                <a16:creationId xmlns:a16="http://schemas.microsoft.com/office/drawing/2014/main" id="{48B20EB8-4FF0-4D86-B782-FE843B459F2B}"/>
              </a:ext>
            </a:extLst>
          </p:cNvPr>
          <p:cNvSpPr>
            <a:spLocks noGrp="1"/>
          </p:cNvSpPr>
          <p:nvPr>
            <p:ph type="title" hasCustomPrompt="1"/>
          </p:nvPr>
        </p:nvSpPr>
        <p:spPr>
          <a:xfrm>
            <a:off x="1420650" y="2399545"/>
            <a:ext cx="6148878" cy="309600"/>
          </a:xfrm>
        </p:spPr>
        <p:txBody>
          <a:bodyPr>
            <a:normAutofit/>
          </a:bodyPr>
          <a:lstStyle>
            <a:lvl1pPr>
              <a:defRPr sz="1700">
                <a:solidFill>
                  <a:schemeClr val="bg1"/>
                </a:solidFill>
              </a:defRPr>
            </a:lvl1pPr>
          </a:lstStyle>
          <a:p>
            <a:r>
              <a:rPr lang="sv-SE" dirty="0"/>
              <a:t>Kontakt</a:t>
            </a:r>
          </a:p>
        </p:txBody>
      </p:sp>
      <p:sp>
        <p:nvSpPr>
          <p:cNvPr id="15" name="Platshållare för text 4">
            <a:extLst>
              <a:ext uri="{FF2B5EF4-FFF2-40B4-BE49-F238E27FC236}">
                <a16:creationId xmlns:a16="http://schemas.microsoft.com/office/drawing/2014/main" id="{483A67E9-807F-424F-890D-A3A5CA39AF09}"/>
              </a:ext>
            </a:extLst>
          </p:cNvPr>
          <p:cNvSpPr>
            <a:spLocks noGrp="1"/>
          </p:cNvSpPr>
          <p:nvPr>
            <p:ph type="body" sz="quarter" idx="11" hasCustomPrompt="1"/>
          </p:nvPr>
        </p:nvSpPr>
        <p:spPr>
          <a:xfrm>
            <a:off x="1420649" y="2830624"/>
            <a:ext cx="6148878" cy="2971086"/>
          </a:xfrm>
        </p:spPr>
        <p:txBody>
          <a:bodyPr numCol="1" spcCol="180000">
            <a:noAutofit/>
          </a:bodyPr>
          <a:lstStyle>
            <a:lvl1pPr marL="0" indent="0">
              <a:lnSpc>
                <a:spcPct val="110000"/>
              </a:lnSpc>
              <a:spcBef>
                <a:spcPts val="0"/>
              </a:spcBef>
              <a:buNone/>
              <a:defRPr sz="1600" b="1" kern="0" baseline="0">
                <a:solidFill>
                  <a:schemeClr val="bg1"/>
                </a:solidFill>
                <a:latin typeface="+mn-lt"/>
              </a:defRPr>
            </a:lvl1pPr>
          </a:lstStyle>
          <a:p>
            <a:pPr lvl="0"/>
            <a:r>
              <a:rPr lang="sv-SE" dirty="0"/>
              <a:t>Avdelning</a:t>
            </a:r>
            <a:br>
              <a:rPr lang="sv-SE" dirty="0"/>
            </a:br>
            <a:r>
              <a:rPr lang="sv-SE" dirty="0"/>
              <a:t>Område, Göteborgs Stad</a:t>
            </a:r>
            <a:br>
              <a:rPr lang="sv-SE" dirty="0"/>
            </a:br>
            <a:r>
              <a:rPr lang="sv-SE" dirty="0"/>
              <a:t>Namn</a:t>
            </a:r>
            <a:br>
              <a:rPr lang="sv-SE" dirty="0"/>
            </a:br>
            <a:r>
              <a:rPr lang="sv-SE" dirty="0"/>
              <a:t>namn@namn.se</a:t>
            </a:r>
          </a:p>
        </p:txBody>
      </p:sp>
      <p:sp>
        <p:nvSpPr>
          <p:cNvPr id="7" name="textruta 6">
            <a:extLst>
              <a:ext uri="{FF2B5EF4-FFF2-40B4-BE49-F238E27FC236}">
                <a16:creationId xmlns:a16="http://schemas.microsoft.com/office/drawing/2014/main" id="{266C4A4B-0FFF-4609-BF3A-89A12B42C121}"/>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dirty="0">
                <a:solidFill>
                  <a:schemeClr val="tx1">
                    <a:lumMod val="95000"/>
                    <a:lumOff val="5000"/>
                  </a:schemeClr>
                </a:solidFill>
                <a:latin typeface="+mn-lt"/>
              </a:rPr>
              <a:t>Hållbar stad – öppen för världen</a:t>
            </a:r>
          </a:p>
        </p:txBody>
      </p:sp>
    </p:spTree>
    <p:extLst>
      <p:ext uri="{BB962C8B-B14F-4D97-AF65-F5344CB8AC3E}">
        <p14:creationId xmlns:p14="http://schemas.microsoft.com/office/powerpoint/2010/main" val="312404377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Logotyp">
    <p:spTree>
      <p:nvGrpSpPr>
        <p:cNvPr id="1" name=""/>
        <p:cNvGrpSpPr/>
        <p:nvPr/>
      </p:nvGrpSpPr>
      <p:grpSpPr>
        <a:xfrm>
          <a:off x="0" y="0"/>
          <a:ext cx="0" cy="0"/>
          <a:chOff x="0" y="0"/>
          <a:chExt cx="0" cy="0"/>
        </a:xfrm>
      </p:grpSpPr>
      <p:pic>
        <p:nvPicPr>
          <p:cNvPr id="3" name="Bildobjekt 2" descr="Logo" title="Logo">
            <a:extLst>
              <a:ext uri="{FF2B5EF4-FFF2-40B4-BE49-F238E27FC236}">
                <a16:creationId xmlns:a16="http://schemas.microsoft.com/office/drawing/2014/main" id="{1F12769C-ECF3-448E-A565-83EEEC398EEF}"/>
              </a:ext>
            </a:extLst>
          </p:cNvPr>
          <p:cNvPicPr>
            <a:picLocks noChangeAspect="1"/>
          </p:cNvPicPr>
          <p:nvPr userDrawn="1"/>
        </p:nvPicPr>
        <p:blipFill>
          <a:blip r:embed="rId2"/>
          <a:stretch>
            <a:fillRect/>
          </a:stretch>
        </p:blipFill>
        <p:spPr>
          <a:xfrm>
            <a:off x="5382706" y="2300663"/>
            <a:ext cx="1426588" cy="2261812"/>
          </a:xfrm>
          <a:prstGeom prst="rect">
            <a:avLst/>
          </a:prstGeom>
        </p:spPr>
      </p:pic>
    </p:spTree>
    <p:extLst>
      <p:ext uri="{BB962C8B-B14F-4D97-AF65-F5344CB8AC3E}">
        <p14:creationId xmlns:p14="http://schemas.microsoft.com/office/powerpoint/2010/main" val="75170648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4"/>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sp>
        <p:nvSpPr>
          <p:cNvPr id="2" name="Title 1"/>
          <p:cNvSpPr>
            <a:spLocks noGrp="1"/>
          </p:cNvSpPr>
          <p:nvPr>
            <p:ph type="ctrTitle"/>
          </p:nvPr>
        </p:nvSpPr>
        <p:spPr>
          <a:xfrm>
            <a:off x="1731696" y="2626153"/>
            <a:ext cx="8728608" cy="1349829"/>
          </a:xfrm>
          <a:prstGeom prst="rect">
            <a:avLst/>
          </a:prstGeom>
        </p:spPr>
        <p:txBody>
          <a:bodyPr anchor="ctr" anchorCtr="0">
            <a:noAutofit/>
          </a:bodyPr>
          <a:lstStyle>
            <a:lvl1pPr algn="l">
              <a:lnSpc>
                <a:spcPct val="90000"/>
              </a:lnSpc>
              <a:defRPr sz="4200" kern="0" spc="0" baseline="0">
                <a:solidFill>
                  <a:schemeClr val="bg1"/>
                </a:solidFill>
              </a:defRPr>
            </a:lvl1pPr>
          </a:lstStyle>
          <a:p>
            <a:r>
              <a:rPr lang="sv-SE"/>
              <a:t>Klicka här för att ändra mall för rubrikformat</a:t>
            </a:r>
            <a:endParaRPr lang="en-US" dirty="0"/>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1731696" y="4165601"/>
            <a:ext cx="8728608" cy="251417"/>
          </a:xfrm>
        </p:spPr>
        <p:txBody>
          <a:bodyPr>
            <a:noAutofit/>
          </a:bodyPr>
          <a:lstStyle>
            <a:lvl1pPr marL="0" indent="0">
              <a:lnSpc>
                <a:spcPct val="100000"/>
              </a:lnSpc>
              <a:spcBef>
                <a:spcPts val="0"/>
              </a:spcBef>
              <a:buNone/>
              <a:defRPr sz="1800" kern="0" baseline="0">
                <a:solidFill>
                  <a:schemeClr val="bg1"/>
                </a:solidFill>
                <a:latin typeface="+mj-lt"/>
              </a:defRPr>
            </a:lvl1pPr>
          </a:lstStyle>
          <a:p>
            <a:pPr lvl="0"/>
            <a:r>
              <a:rPr lang="sv-SE" dirty="0"/>
              <a:t>Eventuell underrubrik</a:t>
            </a:r>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1731696" y="4606637"/>
            <a:ext cx="8728608" cy="251417"/>
          </a:xfrm>
        </p:spPr>
        <p:txBody>
          <a:bodyPr>
            <a:noAutofit/>
          </a:bodyPr>
          <a:lstStyle>
            <a:lvl1pPr marL="0" indent="0">
              <a:lnSpc>
                <a:spcPct val="100000"/>
              </a:lnSpc>
              <a:spcBef>
                <a:spcPts val="0"/>
              </a:spcBef>
              <a:buNone/>
              <a:defRPr sz="1400" kern="0" baseline="0">
                <a:solidFill>
                  <a:schemeClr val="bg1"/>
                </a:solidFill>
                <a:latin typeface="+mn-lt"/>
              </a:defRPr>
            </a:lvl1pPr>
          </a:lstStyle>
          <a:p>
            <a:pPr lvl="0"/>
            <a:r>
              <a:rPr lang="sv-SE" dirty="0"/>
              <a:t>Eventuellt namn på föredragshållare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dirty="0">
                <a:latin typeface="+mn-lt"/>
              </a:rPr>
              <a:t>Hållbar stad – öppen för världen</a:t>
            </a:r>
          </a:p>
        </p:txBody>
      </p:sp>
      <p:pic>
        <p:nvPicPr>
          <p:cNvPr id="8" name="Bildobjekt 7" descr="Logo" title="Logo">
            <a:extLst>
              <a:ext uri="{FF2B5EF4-FFF2-40B4-BE49-F238E27FC236}">
                <a16:creationId xmlns:a16="http://schemas.microsoft.com/office/drawing/2014/main" id="{2DF30E6D-8B83-4DA1-ADDE-3B45462766FF}"/>
              </a:ext>
            </a:extLst>
          </p:cNvPr>
          <p:cNvPicPr>
            <a:picLocks noChangeAspect="1"/>
          </p:cNvPicPr>
          <p:nvPr userDrawn="1"/>
        </p:nvPicPr>
        <p:blipFill>
          <a:blip r:embed="rId2"/>
          <a:stretch>
            <a:fillRect/>
          </a:stretch>
        </p:blipFill>
        <p:spPr>
          <a:xfrm>
            <a:off x="10297795" y="401983"/>
            <a:ext cx="1481456" cy="499915"/>
          </a:xfrm>
          <a:prstGeom prst="rect">
            <a:avLst/>
          </a:prstGeom>
        </p:spPr>
      </p:pic>
    </p:spTree>
    <p:extLst>
      <p:ext uri="{BB962C8B-B14F-4D97-AF65-F5344CB8AC3E}">
        <p14:creationId xmlns:p14="http://schemas.microsoft.com/office/powerpoint/2010/main" val="304438321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sv-SE" dirty="0"/>
              <a:t>Klicka här för att ändra mall för rubrikformat</a:t>
            </a:r>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1056000" y="1738313"/>
            <a:ext cx="10080000" cy="4175124"/>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2" name="Platshållare för bildnummer 1">
            <a:extLst>
              <a:ext uri="{FF2B5EF4-FFF2-40B4-BE49-F238E27FC236}">
                <a16:creationId xmlns:a16="http://schemas.microsoft.com/office/drawing/2014/main" id="{AF1C70CC-B8D4-4719-BB1B-23D6C9B7187C}"/>
              </a:ext>
            </a:extLst>
          </p:cNvPr>
          <p:cNvSpPr>
            <a:spLocks noGrp="1"/>
          </p:cNvSpPr>
          <p:nvPr>
            <p:ph type="sldNum" sz="quarter" idx="12"/>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77086055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424537-5ECE-4D36-9AE9-88D8AFB54949}"/>
              </a:ext>
            </a:extLst>
          </p:cNvPr>
          <p:cNvSpPr>
            <a:spLocks noGrp="1"/>
          </p:cNvSpPr>
          <p:nvPr>
            <p:ph type="title"/>
          </p:nvPr>
        </p:nvSpPr>
        <p:spPr/>
        <p:txBody>
          <a:bodyPr/>
          <a:lstStyle/>
          <a:p>
            <a:r>
              <a:rPr lang="sv-SE"/>
              <a:t>Klicka här för att ändra mall för rubrikformat</a:t>
            </a:r>
            <a:endParaRPr lang="sv-SE" dirty="0"/>
          </a:p>
        </p:txBody>
      </p:sp>
      <p:sp>
        <p:nvSpPr>
          <p:cNvPr id="3" name="Content Placeholder 2"/>
          <p:cNvSpPr>
            <a:spLocks noGrp="1"/>
          </p:cNvSpPr>
          <p:nvPr>
            <p:ph sz="half" idx="1"/>
          </p:nvPr>
        </p:nvSpPr>
        <p:spPr>
          <a:xfrm>
            <a:off x="407988" y="1736729"/>
            <a:ext cx="5400000" cy="4176710"/>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4" name="Content Placeholder 3"/>
          <p:cNvSpPr>
            <a:spLocks noGrp="1"/>
          </p:cNvSpPr>
          <p:nvPr>
            <p:ph sz="half" idx="2"/>
          </p:nvPr>
        </p:nvSpPr>
        <p:spPr>
          <a:xfrm>
            <a:off x="6379250" y="1736729"/>
            <a:ext cx="5400000" cy="4176710"/>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5" name="Platshållare för bildnummer 4">
            <a:extLst>
              <a:ext uri="{FF2B5EF4-FFF2-40B4-BE49-F238E27FC236}">
                <a16:creationId xmlns:a16="http://schemas.microsoft.com/office/drawing/2014/main" id="{EC9B43C6-89FD-4564-BB62-9B67C1AE2E6A}"/>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8730186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p:txBody>
          <a:bodyPr/>
          <a:lstStyle/>
          <a:p>
            <a:r>
              <a:rPr lang="sv-SE"/>
              <a:t>Klicka här för att ändra mall för rubrikformat</a:t>
            </a:r>
            <a:endParaRPr lang="sv-SE" dirty="0"/>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096000" y="1736728"/>
            <a:ext cx="5688013"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3" name="Picture Placeholder 2"/>
          <p:cNvSpPr>
            <a:spLocks noGrp="1"/>
          </p:cNvSpPr>
          <p:nvPr>
            <p:ph type="pic" idx="1" hasCustomPrompt="1"/>
          </p:nvPr>
        </p:nvSpPr>
        <p:spPr>
          <a:xfrm>
            <a:off x="407988"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65445030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CE7E41F-F5AB-42BF-88B5-ED5B44A6461E}"/>
              </a:ext>
            </a:extLst>
          </p:cNvPr>
          <p:cNvSpPr>
            <a:spLocks noGrp="1"/>
          </p:cNvSpPr>
          <p:nvPr>
            <p:ph type="title"/>
          </p:nvPr>
        </p:nvSpPr>
        <p:spPr/>
        <p:txBody>
          <a:bodyPr/>
          <a:lstStyle/>
          <a:p>
            <a:r>
              <a:rPr lang="sv-SE"/>
              <a:t>Klicka här för att ändra mall för rubrikformat</a:t>
            </a:r>
            <a:endParaRPr lang="sv-SE" dirty="0"/>
          </a:p>
        </p:txBody>
      </p:sp>
      <p:sp>
        <p:nvSpPr>
          <p:cNvPr id="3" name="Text Placeholder 2"/>
          <p:cNvSpPr>
            <a:spLocks noGrp="1"/>
          </p:cNvSpPr>
          <p:nvPr>
            <p:ph type="body" idx="1"/>
          </p:nvPr>
        </p:nvSpPr>
        <p:spPr>
          <a:xfrm>
            <a:off x="407988" y="1588563"/>
            <a:ext cx="527808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4" name="Content Placeholder 3"/>
          <p:cNvSpPr>
            <a:spLocks noGrp="1"/>
          </p:cNvSpPr>
          <p:nvPr>
            <p:ph sz="half" idx="2"/>
          </p:nvPr>
        </p:nvSpPr>
        <p:spPr>
          <a:xfrm>
            <a:off x="407988" y="2281031"/>
            <a:ext cx="5278080" cy="3524684"/>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5" name="Text Placeholder 4"/>
          <p:cNvSpPr>
            <a:spLocks noGrp="1"/>
          </p:cNvSpPr>
          <p:nvPr>
            <p:ph type="body" sz="quarter" idx="3"/>
          </p:nvPr>
        </p:nvSpPr>
        <p:spPr>
          <a:xfrm>
            <a:off x="6432000" y="1591385"/>
            <a:ext cx="528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6" name="Content Placeholder 5"/>
          <p:cNvSpPr>
            <a:spLocks noGrp="1"/>
          </p:cNvSpPr>
          <p:nvPr>
            <p:ph sz="quarter" idx="4"/>
          </p:nvPr>
        </p:nvSpPr>
        <p:spPr>
          <a:xfrm>
            <a:off x="6432000" y="2281035"/>
            <a:ext cx="5280000" cy="3524685"/>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2" name="Platshållare för bildnummer 1">
            <a:extLst>
              <a:ext uri="{FF2B5EF4-FFF2-40B4-BE49-F238E27FC236}">
                <a16:creationId xmlns:a16="http://schemas.microsoft.com/office/drawing/2014/main" id="{5B0B39BD-A593-4A83-AD46-53A96C2F78AD}"/>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200120431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68562D-9C3D-4ED0-821E-7821BFECF33E}"/>
              </a:ext>
            </a:extLst>
          </p:cNvPr>
          <p:cNvSpPr>
            <a:spLocks noGrp="1"/>
          </p:cNvSpPr>
          <p:nvPr>
            <p:ph type="title"/>
          </p:nvPr>
        </p:nvSpPr>
        <p:spPr/>
        <p:txBody>
          <a:bodyPr/>
          <a:lstStyle/>
          <a:p>
            <a:r>
              <a:rPr lang="sv-SE"/>
              <a:t>Klicka här för att ändra mall för rubrikformat</a:t>
            </a:r>
            <a:endParaRPr lang="sv-SE" dirty="0"/>
          </a:p>
        </p:txBody>
      </p:sp>
      <p:sp>
        <p:nvSpPr>
          <p:cNvPr id="3" name="Platshållare för bildnummer 2">
            <a:extLst>
              <a:ext uri="{FF2B5EF4-FFF2-40B4-BE49-F238E27FC236}">
                <a16:creationId xmlns:a16="http://schemas.microsoft.com/office/drawing/2014/main" id="{471AB884-926D-4607-993A-83391A779C12}"/>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76810400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sv-SE"/>
              <a:t>Klicka här för att ändra mall för rubrikformat</a:t>
            </a:r>
            <a:endParaRPr lang="sv-SE" dirty="0"/>
          </a:p>
        </p:txBody>
      </p:sp>
      <p:sp>
        <p:nvSpPr>
          <p:cNvPr id="6" name="Content Placeholder 2">
            <a:extLst>
              <a:ext uri="{FF2B5EF4-FFF2-40B4-BE49-F238E27FC236}">
                <a16:creationId xmlns:a16="http://schemas.microsoft.com/office/drawing/2014/main" id="{51FAA0E3-3FDA-41A6-B9F8-73A1FEF31347}"/>
              </a:ext>
            </a:extLst>
          </p:cNvPr>
          <p:cNvSpPr>
            <a:spLocks noGrp="1"/>
          </p:cNvSpPr>
          <p:nvPr>
            <p:ph sz="half" idx="10"/>
          </p:nvPr>
        </p:nvSpPr>
        <p:spPr>
          <a:xfrm>
            <a:off x="417075" y="1736728"/>
            <a:ext cx="5678925"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3" name="Picture Placeholder 2"/>
          <p:cNvSpPr>
            <a:spLocks noGrp="1"/>
          </p:cNvSpPr>
          <p:nvPr>
            <p:ph type="pic" idx="1" hasCustomPrompt="1"/>
          </p:nvPr>
        </p:nvSpPr>
        <p:spPr>
          <a:xfrm>
            <a:off x="7598925"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Platshållare för bildnummer 3">
            <a:extLst>
              <a:ext uri="{FF2B5EF4-FFF2-40B4-BE49-F238E27FC236}">
                <a16:creationId xmlns:a16="http://schemas.microsoft.com/office/drawing/2014/main" id="{AB6397E3-2F6A-46E7-B952-96596182496A}"/>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72664062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p:txBody>
          <a:bodyPr/>
          <a:lstStyle/>
          <a:p>
            <a:r>
              <a:rPr lang="sv-SE"/>
              <a:t>Klicka här för att ändra mall för rubrikformat</a:t>
            </a:r>
            <a:endParaRPr lang="sv-SE" dirty="0"/>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096000" y="1736728"/>
            <a:ext cx="5688013" cy="4194629"/>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3" name="Picture Placeholder 2"/>
          <p:cNvSpPr>
            <a:spLocks noGrp="1"/>
          </p:cNvSpPr>
          <p:nvPr>
            <p:ph type="pic" idx="1" hasCustomPrompt="1"/>
          </p:nvPr>
        </p:nvSpPr>
        <p:spPr>
          <a:xfrm>
            <a:off x="407988"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15611373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2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800227-24F3-424A-950F-9031EC7717A1}"/>
              </a:ext>
            </a:extLst>
          </p:cNvPr>
          <p:cNvSpPr>
            <a:spLocks noGrp="1"/>
          </p:cNvSpPr>
          <p:nvPr>
            <p:ph type="title"/>
          </p:nvPr>
        </p:nvSpPr>
        <p:spPr/>
        <p:txBody>
          <a:bodyPr/>
          <a:lstStyle/>
          <a:p>
            <a:r>
              <a:rPr lang="sv-SE"/>
              <a:t>Klicka här för att ändra mall för rubrikformat</a:t>
            </a:r>
            <a:endParaRPr lang="sv-SE" dirty="0"/>
          </a:p>
        </p:txBody>
      </p:sp>
      <p:sp>
        <p:nvSpPr>
          <p:cNvPr id="3" name="Picture Placeholder 2"/>
          <p:cNvSpPr>
            <a:spLocks noGrp="1"/>
          </p:cNvSpPr>
          <p:nvPr>
            <p:ph type="pic" idx="1" hasCustomPrompt="1"/>
          </p:nvPr>
        </p:nvSpPr>
        <p:spPr>
          <a:xfrm>
            <a:off x="407988"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Text Placeholder 3"/>
          <p:cNvSpPr>
            <a:spLocks noGrp="1"/>
          </p:cNvSpPr>
          <p:nvPr>
            <p:ph type="body" sz="half" idx="2"/>
          </p:nvPr>
        </p:nvSpPr>
        <p:spPr>
          <a:xfrm>
            <a:off x="407988"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dirty="0"/>
              <a:t>Redigera format för bakgrundstext</a:t>
            </a:r>
          </a:p>
        </p:txBody>
      </p:sp>
      <p:sp>
        <p:nvSpPr>
          <p:cNvPr id="10" name="Picture Placeholder 2">
            <a:extLst>
              <a:ext uri="{FF2B5EF4-FFF2-40B4-BE49-F238E27FC236}">
                <a16:creationId xmlns:a16="http://schemas.microsoft.com/office/drawing/2014/main" id="{F5F04B5A-F0FB-4FC9-9F5F-CDA6CEE251C7}"/>
              </a:ext>
            </a:extLst>
          </p:cNvPr>
          <p:cNvSpPr>
            <a:spLocks noGrp="1"/>
          </p:cNvSpPr>
          <p:nvPr>
            <p:ph type="pic" idx="12" hasCustomPrompt="1"/>
          </p:nvPr>
        </p:nvSpPr>
        <p:spPr>
          <a:xfrm>
            <a:off x="4296000"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15" name="Text Placeholder 3">
            <a:extLst>
              <a:ext uri="{FF2B5EF4-FFF2-40B4-BE49-F238E27FC236}">
                <a16:creationId xmlns:a16="http://schemas.microsoft.com/office/drawing/2014/main" id="{A5F93C07-C166-474C-8E0B-4E9C3BBCB337}"/>
              </a:ext>
            </a:extLst>
          </p:cNvPr>
          <p:cNvSpPr>
            <a:spLocks noGrp="1"/>
          </p:cNvSpPr>
          <p:nvPr>
            <p:ph type="body" sz="half" idx="15"/>
          </p:nvPr>
        </p:nvSpPr>
        <p:spPr>
          <a:xfrm>
            <a:off x="4296000"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1" name="Picture Placeholder 2">
            <a:extLst>
              <a:ext uri="{FF2B5EF4-FFF2-40B4-BE49-F238E27FC236}">
                <a16:creationId xmlns:a16="http://schemas.microsoft.com/office/drawing/2014/main" id="{A7F97845-F21E-448F-BCE4-594A545AB8CB}"/>
              </a:ext>
            </a:extLst>
          </p:cNvPr>
          <p:cNvSpPr>
            <a:spLocks noGrp="1"/>
          </p:cNvSpPr>
          <p:nvPr>
            <p:ph type="pic" idx="13" hasCustomPrompt="1"/>
          </p:nvPr>
        </p:nvSpPr>
        <p:spPr>
          <a:xfrm>
            <a:off x="8184013"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14" name="Text Placeholder 3">
            <a:extLst>
              <a:ext uri="{FF2B5EF4-FFF2-40B4-BE49-F238E27FC236}">
                <a16:creationId xmlns:a16="http://schemas.microsoft.com/office/drawing/2014/main" id="{5F230963-9997-4CAE-9B9D-4F53D8044D29}"/>
              </a:ext>
            </a:extLst>
          </p:cNvPr>
          <p:cNvSpPr>
            <a:spLocks noGrp="1"/>
          </p:cNvSpPr>
          <p:nvPr>
            <p:ph type="body" sz="half" idx="14"/>
          </p:nvPr>
        </p:nvSpPr>
        <p:spPr>
          <a:xfrm>
            <a:off x="8184013"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dirty="0"/>
              <a:t>Redigera format för bakgrundstext</a:t>
            </a:r>
          </a:p>
        </p:txBody>
      </p:sp>
      <p:sp>
        <p:nvSpPr>
          <p:cNvPr id="5" name="Platshållare för bildnummer 4">
            <a:extLst>
              <a:ext uri="{FF2B5EF4-FFF2-40B4-BE49-F238E27FC236}">
                <a16:creationId xmlns:a16="http://schemas.microsoft.com/office/drawing/2014/main" id="{23227AAC-52A1-439E-A66E-B8A4CE23E2A5}"/>
              </a:ext>
            </a:extLst>
          </p:cNvPr>
          <p:cNvSpPr>
            <a:spLocks noGrp="1"/>
          </p:cNvSpPr>
          <p:nvPr>
            <p:ph type="sldNum" sz="quarter" idx="16"/>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286026589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Bild helsida">
    <p:spTree>
      <p:nvGrpSpPr>
        <p:cNvPr id="1" name=""/>
        <p:cNvGrpSpPr/>
        <p:nvPr/>
      </p:nvGrpSpPr>
      <p:grpSpPr>
        <a:xfrm>
          <a:off x="0" y="0"/>
          <a:ext cx="0" cy="0"/>
          <a:chOff x="0" y="0"/>
          <a:chExt cx="0" cy="0"/>
        </a:xfrm>
      </p:grpSpPr>
      <p:sp>
        <p:nvSpPr>
          <p:cNvPr id="5" name="Platshållare för bild 4"/>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dirty="0"/>
              <a:t>Klicka på ikonen </a:t>
            </a:r>
            <a:br>
              <a:rPr lang="sv-SE" dirty="0"/>
            </a:br>
            <a:br>
              <a:rPr lang="sv-SE" dirty="0"/>
            </a:br>
            <a:r>
              <a:rPr lang="sv-SE" dirty="0"/>
              <a:t>för att lägga till en bild</a:t>
            </a:r>
            <a:endParaRPr lang="en-US" dirty="0"/>
          </a:p>
        </p:txBody>
      </p:sp>
    </p:spTree>
    <p:extLst>
      <p:ext uri="{BB962C8B-B14F-4D97-AF65-F5344CB8AC3E}">
        <p14:creationId xmlns:p14="http://schemas.microsoft.com/office/powerpoint/2010/main" val="363836353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Bild helsida med rubrik">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4C2CB002-9FCD-48CA-BEF4-9C216A36070A}"/>
              </a:ext>
            </a:extLst>
          </p:cNvPr>
          <p:cNvSpPr>
            <a:spLocks noGrp="1"/>
          </p:cNvSpPr>
          <p:nvPr>
            <p:ph type="ftr" sz="quarter" idx="11"/>
          </p:nvPr>
        </p:nvSpPr>
        <p:spPr>
          <a:xfrm>
            <a:off x="479999" y="6376989"/>
            <a:ext cx="5616000" cy="147636"/>
          </a:xfrm>
          <a:prstGeom prst="rect">
            <a:avLst/>
          </a:prstGeom>
        </p:spPr>
        <p:txBody>
          <a:bodyPr/>
          <a:lstStyle/>
          <a:p>
            <a:endParaRPr lang="sv-SE" dirty="0"/>
          </a:p>
        </p:txBody>
      </p:sp>
      <p:sp>
        <p:nvSpPr>
          <p:cNvPr id="4" name="Platshållare för bild 5">
            <a:extLst>
              <a:ext uri="{FF2B5EF4-FFF2-40B4-BE49-F238E27FC236}">
                <a16:creationId xmlns:a16="http://schemas.microsoft.com/office/drawing/2014/main" id="{1566CF40-59BE-4449-B880-5CCAFCC9D997}"/>
              </a:ext>
            </a:extLst>
          </p:cNvPr>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dirty="0"/>
            </a:br>
            <a:br>
              <a:rPr lang="sv-SE" dirty="0"/>
            </a:br>
            <a:br>
              <a:rPr lang="sv-SE" dirty="0"/>
            </a:br>
            <a:r>
              <a:rPr lang="sv-SE" dirty="0"/>
              <a:t>Klicka på ikonen ovan</a:t>
            </a:r>
            <a:br>
              <a:rPr lang="sv-SE" dirty="0"/>
            </a:br>
            <a:r>
              <a:rPr lang="sv-SE" dirty="0"/>
              <a:t>för att lägga till en bild</a:t>
            </a:r>
            <a:endParaRPr lang="en-US" dirty="0"/>
          </a:p>
        </p:txBody>
      </p:sp>
      <p:sp>
        <p:nvSpPr>
          <p:cNvPr id="6" name="Title 1">
            <a:extLst>
              <a:ext uri="{FF2B5EF4-FFF2-40B4-BE49-F238E27FC236}">
                <a16:creationId xmlns:a16="http://schemas.microsoft.com/office/drawing/2014/main" id="{5F556A3A-7138-45B2-8593-FAB5296ADD6C}"/>
              </a:ext>
            </a:extLst>
          </p:cNvPr>
          <p:cNvSpPr>
            <a:spLocks noGrp="1"/>
          </p:cNvSpPr>
          <p:nvPr>
            <p:ph type="ctrTitle"/>
          </p:nvPr>
        </p:nvSpPr>
        <p:spPr>
          <a:xfrm>
            <a:off x="1528841" y="2404809"/>
            <a:ext cx="9134323" cy="1113092"/>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dirty="0"/>
          </a:p>
        </p:txBody>
      </p:sp>
    </p:spTree>
    <p:extLst>
      <p:ext uri="{BB962C8B-B14F-4D97-AF65-F5344CB8AC3E}">
        <p14:creationId xmlns:p14="http://schemas.microsoft.com/office/powerpoint/2010/main" val="104209585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4BC2FFEF-6434-4E63-AD0D-37B93846A0B7}"/>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78976977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blank" preserve="1">
  <p:cSld name="Helt 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402914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Avsnittsrubrik med bild">
    <p:spTree>
      <p:nvGrpSpPr>
        <p:cNvPr id="1" name=""/>
        <p:cNvGrpSpPr/>
        <p:nvPr/>
      </p:nvGrpSpPr>
      <p:grpSpPr>
        <a:xfrm>
          <a:off x="0" y="0"/>
          <a:ext cx="0" cy="0"/>
          <a:chOff x="0" y="0"/>
          <a:chExt cx="0" cy="0"/>
        </a:xfrm>
      </p:grpSpPr>
      <p:sp>
        <p:nvSpPr>
          <p:cNvPr id="8" name="Platshållare för bild 5">
            <a:extLst>
              <a:ext uri="{FF2B5EF4-FFF2-40B4-BE49-F238E27FC236}">
                <a16:creationId xmlns:a16="http://schemas.microsoft.com/office/drawing/2014/main" id="{E89F1A3B-CD83-40C2-B654-7491BD29FCD5}"/>
              </a:ext>
            </a:extLst>
          </p:cNvPr>
          <p:cNvSpPr>
            <a:spLocks noGrp="1"/>
          </p:cNvSpPr>
          <p:nvPr>
            <p:ph type="pic" sz="quarter" idx="11" hasCustomPrompt="1"/>
          </p:nvPr>
        </p:nvSpPr>
        <p:spPr>
          <a:xfrm>
            <a:off x="407989" y="404812"/>
            <a:ext cx="11376024" cy="5508625"/>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dirty="0"/>
            </a:br>
            <a:br>
              <a:rPr lang="sv-SE" dirty="0"/>
            </a:br>
            <a:br>
              <a:rPr lang="sv-SE" dirty="0"/>
            </a:br>
            <a:r>
              <a:rPr lang="sv-SE" dirty="0"/>
              <a:t>Klicka på ikonen ovan</a:t>
            </a:r>
            <a:br>
              <a:rPr lang="sv-SE" dirty="0"/>
            </a:br>
            <a:r>
              <a:rPr lang="sv-SE" dirty="0"/>
              <a:t>för att lägga till en bild</a:t>
            </a:r>
            <a:endParaRPr lang="en-US" dirty="0"/>
          </a:p>
        </p:txBody>
      </p:sp>
      <p:sp>
        <p:nvSpPr>
          <p:cNvPr id="9" name="Title 1">
            <a:extLst>
              <a:ext uri="{FF2B5EF4-FFF2-40B4-BE49-F238E27FC236}">
                <a16:creationId xmlns:a16="http://schemas.microsoft.com/office/drawing/2014/main" id="{EAB74EFB-B5F9-4503-84BF-A1C8C3809B6F}"/>
              </a:ext>
            </a:extLst>
          </p:cNvPr>
          <p:cNvSpPr>
            <a:spLocks noGrp="1"/>
          </p:cNvSpPr>
          <p:nvPr>
            <p:ph type="ctrTitle"/>
          </p:nvPr>
        </p:nvSpPr>
        <p:spPr>
          <a:xfrm>
            <a:off x="1879600" y="1973603"/>
            <a:ext cx="8483640" cy="885112"/>
          </a:xfrm>
          <a:prstGeom prst="rect">
            <a:avLst/>
          </a:prstGeom>
        </p:spPr>
        <p:txBody>
          <a:bodyPr anchor="ctr" anchorCtr="0">
            <a:noAutofit/>
          </a:bodyPr>
          <a:lstStyle>
            <a:lvl1pPr algn="ctr">
              <a:lnSpc>
                <a:spcPct val="90000"/>
              </a:lnSpc>
              <a:defRPr sz="4000">
                <a:solidFill>
                  <a:schemeClr val="bg1"/>
                </a:solidFill>
              </a:defRPr>
            </a:lvl1pPr>
          </a:lstStyle>
          <a:p>
            <a:r>
              <a:rPr lang="sv-SE"/>
              <a:t>Klicka här för att ändra mall för rubrikformat</a:t>
            </a:r>
            <a:endParaRPr lang="en-US" dirty="0"/>
          </a:p>
        </p:txBody>
      </p:sp>
      <p:sp>
        <p:nvSpPr>
          <p:cNvPr id="6" name="textruta 5">
            <a:extLst>
              <a:ext uri="{FF2B5EF4-FFF2-40B4-BE49-F238E27FC236}">
                <a16:creationId xmlns:a16="http://schemas.microsoft.com/office/drawing/2014/main" id="{BE03C4AA-7F69-47DB-B0C7-C398C29343E8}"/>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dirty="0"/>
              <a:t>Hållbar stad – öppen för världen</a:t>
            </a:r>
          </a:p>
        </p:txBody>
      </p:sp>
      <p:pic>
        <p:nvPicPr>
          <p:cNvPr id="7" name="Bildobjekt 6" descr="Logo" title="Logo">
            <a:extLst>
              <a:ext uri="{FF2B5EF4-FFF2-40B4-BE49-F238E27FC236}">
                <a16:creationId xmlns:a16="http://schemas.microsoft.com/office/drawing/2014/main" id="{A42DC399-9929-4DB1-86A7-EDD1619A0A0E}"/>
              </a:ext>
            </a:extLst>
          </p:cNvPr>
          <p:cNvPicPr>
            <a:picLocks noChangeAspect="1"/>
          </p:cNvPicPr>
          <p:nvPr userDrawn="1"/>
        </p:nvPicPr>
        <p:blipFill>
          <a:blip r:embed="rId2"/>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19788633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800227-24F3-424A-950F-9031EC7717A1}"/>
              </a:ext>
            </a:extLst>
          </p:cNvPr>
          <p:cNvSpPr>
            <a:spLocks noGrp="1"/>
          </p:cNvSpPr>
          <p:nvPr>
            <p:ph type="title"/>
          </p:nvPr>
        </p:nvSpPr>
        <p:spPr/>
        <p:txBody>
          <a:bodyPr/>
          <a:lstStyle/>
          <a:p>
            <a:r>
              <a:rPr lang="sv-SE"/>
              <a:t>Klicka här för att ändra mall för rubrikformat</a:t>
            </a:r>
            <a:endParaRPr lang="sv-SE" dirty="0"/>
          </a:p>
        </p:txBody>
      </p:sp>
      <p:sp>
        <p:nvSpPr>
          <p:cNvPr id="3" name="Picture Placeholder 2"/>
          <p:cNvSpPr>
            <a:spLocks noGrp="1"/>
          </p:cNvSpPr>
          <p:nvPr>
            <p:ph type="pic" idx="1" hasCustomPrompt="1"/>
          </p:nvPr>
        </p:nvSpPr>
        <p:spPr>
          <a:xfrm>
            <a:off x="407988"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Text Placeholder 3"/>
          <p:cNvSpPr>
            <a:spLocks noGrp="1"/>
          </p:cNvSpPr>
          <p:nvPr>
            <p:ph type="body" sz="half" idx="2"/>
          </p:nvPr>
        </p:nvSpPr>
        <p:spPr>
          <a:xfrm>
            <a:off x="407988"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0" name="Picture Placeholder 2">
            <a:extLst>
              <a:ext uri="{FF2B5EF4-FFF2-40B4-BE49-F238E27FC236}">
                <a16:creationId xmlns:a16="http://schemas.microsoft.com/office/drawing/2014/main" id="{F5F04B5A-F0FB-4FC9-9F5F-CDA6CEE251C7}"/>
              </a:ext>
            </a:extLst>
          </p:cNvPr>
          <p:cNvSpPr>
            <a:spLocks noGrp="1"/>
          </p:cNvSpPr>
          <p:nvPr>
            <p:ph type="pic" idx="12" hasCustomPrompt="1"/>
          </p:nvPr>
        </p:nvSpPr>
        <p:spPr>
          <a:xfrm>
            <a:off x="4296000"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15" name="Text Placeholder 3">
            <a:extLst>
              <a:ext uri="{FF2B5EF4-FFF2-40B4-BE49-F238E27FC236}">
                <a16:creationId xmlns:a16="http://schemas.microsoft.com/office/drawing/2014/main" id="{A5F93C07-C166-474C-8E0B-4E9C3BBCB337}"/>
              </a:ext>
            </a:extLst>
          </p:cNvPr>
          <p:cNvSpPr>
            <a:spLocks noGrp="1"/>
          </p:cNvSpPr>
          <p:nvPr>
            <p:ph type="body" sz="half" idx="15"/>
          </p:nvPr>
        </p:nvSpPr>
        <p:spPr>
          <a:xfrm>
            <a:off x="4296000"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1" name="Picture Placeholder 2">
            <a:extLst>
              <a:ext uri="{FF2B5EF4-FFF2-40B4-BE49-F238E27FC236}">
                <a16:creationId xmlns:a16="http://schemas.microsoft.com/office/drawing/2014/main" id="{A7F97845-F21E-448F-BCE4-594A545AB8CB}"/>
              </a:ext>
            </a:extLst>
          </p:cNvPr>
          <p:cNvSpPr>
            <a:spLocks noGrp="1"/>
          </p:cNvSpPr>
          <p:nvPr>
            <p:ph type="pic" idx="13" hasCustomPrompt="1"/>
          </p:nvPr>
        </p:nvSpPr>
        <p:spPr>
          <a:xfrm>
            <a:off x="8184013"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14" name="Text Placeholder 3">
            <a:extLst>
              <a:ext uri="{FF2B5EF4-FFF2-40B4-BE49-F238E27FC236}">
                <a16:creationId xmlns:a16="http://schemas.microsoft.com/office/drawing/2014/main" id="{5F230963-9997-4CAE-9B9D-4F53D8044D29}"/>
              </a:ext>
            </a:extLst>
          </p:cNvPr>
          <p:cNvSpPr>
            <a:spLocks noGrp="1"/>
          </p:cNvSpPr>
          <p:nvPr>
            <p:ph type="body" sz="half" idx="14"/>
          </p:nvPr>
        </p:nvSpPr>
        <p:spPr>
          <a:xfrm>
            <a:off x="8184013"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6" name="Platshållare för bildnummer 5">
            <a:extLst>
              <a:ext uri="{FF2B5EF4-FFF2-40B4-BE49-F238E27FC236}">
                <a16:creationId xmlns:a16="http://schemas.microsoft.com/office/drawing/2014/main" id="{344BB15C-87DA-407B-A8B6-CA070A8D70E5}"/>
              </a:ext>
            </a:extLst>
          </p:cNvPr>
          <p:cNvSpPr>
            <a:spLocks noGrp="1"/>
          </p:cNvSpPr>
          <p:nvPr>
            <p:ph type="sldNum" sz="quarter" idx="16"/>
          </p:nvPr>
        </p:nvSpPr>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00880293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407988" y="404813"/>
            <a:ext cx="11376025" cy="5508000"/>
          </a:xfrm>
          <a:prstGeom prst="rect">
            <a:avLst/>
          </a:prstGeom>
          <a:solidFill>
            <a:schemeClr val="accent4"/>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dirty="0"/>
          </a:p>
        </p:txBody>
      </p:sp>
      <p:sp>
        <p:nvSpPr>
          <p:cNvPr id="2" name="Title 1"/>
          <p:cNvSpPr>
            <a:spLocks noGrp="1"/>
          </p:cNvSpPr>
          <p:nvPr>
            <p:ph type="ctrTitle"/>
          </p:nvPr>
        </p:nvSpPr>
        <p:spPr>
          <a:xfrm>
            <a:off x="1528841" y="2404809"/>
            <a:ext cx="9134323" cy="1349829"/>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dirty="0"/>
          </a:p>
        </p:txBody>
      </p:sp>
      <p:pic>
        <p:nvPicPr>
          <p:cNvPr id="6" name="Bildobjekt 5" descr="Logo" title="Logo">
            <a:extLst>
              <a:ext uri="{FF2B5EF4-FFF2-40B4-BE49-F238E27FC236}">
                <a16:creationId xmlns:a16="http://schemas.microsoft.com/office/drawing/2014/main" id="{1BFA490F-F636-4FBD-9551-5FE7BB924C4D}"/>
              </a:ext>
            </a:extLst>
          </p:cNvPr>
          <p:cNvPicPr>
            <a:picLocks noChangeAspect="1"/>
          </p:cNvPicPr>
          <p:nvPr userDrawn="1"/>
        </p:nvPicPr>
        <p:blipFill>
          <a:blip r:embed="rId2"/>
          <a:stretch>
            <a:fillRect/>
          </a:stretch>
        </p:blipFill>
        <p:spPr>
          <a:xfrm>
            <a:off x="10498641" y="6168924"/>
            <a:ext cx="1280271" cy="426757"/>
          </a:xfrm>
          <a:prstGeom prst="rect">
            <a:avLst/>
          </a:prstGeom>
        </p:spPr>
      </p:pic>
      <p:sp>
        <p:nvSpPr>
          <p:cNvPr id="8" name="textruta 7">
            <a:extLst>
              <a:ext uri="{FF2B5EF4-FFF2-40B4-BE49-F238E27FC236}">
                <a16:creationId xmlns:a16="http://schemas.microsoft.com/office/drawing/2014/main" id="{B3A12899-234C-4D37-942E-64C01D64533B}"/>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dirty="0">
                <a:solidFill>
                  <a:schemeClr val="tx1">
                    <a:lumMod val="95000"/>
                    <a:lumOff val="5000"/>
                  </a:schemeClr>
                </a:solidFill>
              </a:rPr>
              <a:t>Hållbar stad – öppen för världen</a:t>
            </a:r>
          </a:p>
        </p:txBody>
      </p:sp>
    </p:spTree>
    <p:extLst>
      <p:ext uri="{BB962C8B-B14F-4D97-AF65-F5344CB8AC3E}">
        <p14:creationId xmlns:p14="http://schemas.microsoft.com/office/powerpoint/2010/main" val="67246972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Avsluts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4"/>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pic>
        <p:nvPicPr>
          <p:cNvPr id="13" name="Bildobjekt 12" descr="Logo" title="Logo">
            <a:extLst>
              <a:ext uri="{FF2B5EF4-FFF2-40B4-BE49-F238E27FC236}">
                <a16:creationId xmlns:a16="http://schemas.microsoft.com/office/drawing/2014/main" id="{8FA31A6C-4824-4084-8D71-178D8B56BB48}"/>
              </a:ext>
            </a:extLst>
          </p:cNvPr>
          <p:cNvPicPr>
            <a:picLocks noChangeAspect="1"/>
          </p:cNvPicPr>
          <p:nvPr userDrawn="1"/>
        </p:nvPicPr>
        <p:blipFill>
          <a:blip r:embed="rId2"/>
          <a:stretch>
            <a:fillRect/>
          </a:stretch>
        </p:blipFill>
        <p:spPr>
          <a:xfrm>
            <a:off x="10297795" y="401983"/>
            <a:ext cx="1481456" cy="499915"/>
          </a:xfrm>
          <a:prstGeom prst="rect">
            <a:avLst/>
          </a:prstGeom>
        </p:spPr>
      </p:pic>
      <p:sp>
        <p:nvSpPr>
          <p:cNvPr id="8" name="Rubrik 3">
            <a:extLst>
              <a:ext uri="{FF2B5EF4-FFF2-40B4-BE49-F238E27FC236}">
                <a16:creationId xmlns:a16="http://schemas.microsoft.com/office/drawing/2014/main" id="{D9E1B7B2-3451-4D29-B53E-14A2743034F0}"/>
              </a:ext>
            </a:extLst>
          </p:cNvPr>
          <p:cNvSpPr>
            <a:spLocks noGrp="1"/>
          </p:cNvSpPr>
          <p:nvPr>
            <p:ph type="title" hasCustomPrompt="1"/>
          </p:nvPr>
        </p:nvSpPr>
        <p:spPr>
          <a:xfrm>
            <a:off x="1420650" y="2399545"/>
            <a:ext cx="6148878" cy="309600"/>
          </a:xfrm>
        </p:spPr>
        <p:txBody>
          <a:bodyPr>
            <a:normAutofit/>
          </a:bodyPr>
          <a:lstStyle>
            <a:lvl1pPr>
              <a:defRPr sz="1700">
                <a:solidFill>
                  <a:schemeClr val="bg1"/>
                </a:solidFill>
              </a:defRPr>
            </a:lvl1pPr>
          </a:lstStyle>
          <a:p>
            <a:r>
              <a:rPr lang="sv-SE" dirty="0"/>
              <a:t>Kontakt</a:t>
            </a:r>
          </a:p>
        </p:txBody>
      </p:sp>
      <p:sp>
        <p:nvSpPr>
          <p:cNvPr id="15" name="Platshållare för text 4">
            <a:extLst>
              <a:ext uri="{FF2B5EF4-FFF2-40B4-BE49-F238E27FC236}">
                <a16:creationId xmlns:a16="http://schemas.microsoft.com/office/drawing/2014/main" id="{483A67E9-807F-424F-890D-A3A5CA39AF09}"/>
              </a:ext>
            </a:extLst>
          </p:cNvPr>
          <p:cNvSpPr>
            <a:spLocks noGrp="1"/>
          </p:cNvSpPr>
          <p:nvPr>
            <p:ph type="body" sz="quarter" idx="11" hasCustomPrompt="1"/>
          </p:nvPr>
        </p:nvSpPr>
        <p:spPr>
          <a:xfrm>
            <a:off x="1420649" y="2830624"/>
            <a:ext cx="6148878" cy="2971086"/>
          </a:xfrm>
        </p:spPr>
        <p:txBody>
          <a:bodyPr numCol="1" spcCol="180000">
            <a:noAutofit/>
          </a:bodyPr>
          <a:lstStyle>
            <a:lvl1pPr marL="0" indent="0">
              <a:lnSpc>
                <a:spcPct val="110000"/>
              </a:lnSpc>
              <a:spcBef>
                <a:spcPts val="0"/>
              </a:spcBef>
              <a:buNone/>
              <a:defRPr sz="1600" b="1" kern="0" baseline="0">
                <a:solidFill>
                  <a:schemeClr val="bg1"/>
                </a:solidFill>
                <a:latin typeface="+mn-lt"/>
              </a:defRPr>
            </a:lvl1pPr>
          </a:lstStyle>
          <a:p>
            <a:pPr lvl="0"/>
            <a:r>
              <a:rPr lang="sv-SE" dirty="0"/>
              <a:t>Avdelning</a:t>
            </a:r>
            <a:br>
              <a:rPr lang="sv-SE" dirty="0"/>
            </a:br>
            <a:r>
              <a:rPr lang="sv-SE" dirty="0"/>
              <a:t>Område, Göteborgs Stad</a:t>
            </a:r>
            <a:br>
              <a:rPr lang="sv-SE" dirty="0"/>
            </a:br>
            <a:r>
              <a:rPr lang="sv-SE" dirty="0"/>
              <a:t>Namn</a:t>
            </a:r>
            <a:br>
              <a:rPr lang="sv-SE" dirty="0"/>
            </a:br>
            <a:r>
              <a:rPr lang="sv-SE" dirty="0"/>
              <a:t>namn@namn.se</a:t>
            </a:r>
          </a:p>
        </p:txBody>
      </p:sp>
      <p:sp>
        <p:nvSpPr>
          <p:cNvPr id="7" name="textruta 6">
            <a:extLst>
              <a:ext uri="{FF2B5EF4-FFF2-40B4-BE49-F238E27FC236}">
                <a16:creationId xmlns:a16="http://schemas.microsoft.com/office/drawing/2014/main" id="{BA484A78-938B-41DE-9685-15EC3BD0A572}"/>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dirty="0">
                <a:solidFill>
                  <a:schemeClr val="tx1">
                    <a:lumMod val="95000"/>
                    <a:lumOff val="5000"/>
                  </a:schemeClr>
                </a:solidFill>
                <a:latin typeface="+mn-lt"/>
              </a:rPr>
              <a:t>Hållbar stad – öppen för världen</a:t>
            </a:r>
          </a:p>
        </p:txBody>
      </p:sp>
    </p:spTree>
    <p:extLst>
      <p:ext uri="{BB962C8B-B14F-4D97-AF65-F5344CB8AC3E}">
        <p14:creationId xmlns:p14="http://schemas.microsoft.com/office/powerpoint/2010/main" val="65666668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Logotyp">
    <p:spTree>
      <p:nvGrpSpPr>
        <p:cNvPr id="1" name=""/>
        <p:cNvGrpSpPr/>
        <p:nvPr/>
      </p:nvGrpSpPr>
      <p:grpSpPr>
        <a:xfrm>
          <a:off x="0" y="0"/>
          <a:ext cx="0" cy="0"/>
          <a:chOff x="0" y="0"/>
          <a:chExt cx="0" cy="0"/>
        </a:xfrm>
      </p:grpSpPr>
      <p:pic>
        <p:nvPicPr>
          <p:cNvPr id="3" name="Bildobjekt 2" descr="Logo" title="Logo">
            <a:extLst>
              <a:ext uri="{FF2B5EF4-FFF2-40B4-BE49-F238E27FC236}">
                <a16:creationId xmlns:a16="http://schemas.microsoft.com/office/drawing/2014/main" id="{1F12769C-ECF3-448E-A565-83EEEC398EEF}"/>
              </a:ext>
            </a:extLst>
          </p:cNvPr>
          <p:cNvPicPr>
            <a:picLocks noChangeAspect="1"/>
          </p:cNvPicPr>
          <p:nvPr userDrawn="1"/>
        </p:nvPicPr>
        <p:blipFill>
          <a:blip r:embed="rId2"/>
          <a:stretch>
            <a:fillRect/>
          </a:stretch>
        </p:blipFill>
        <p:spPr>
          <a:xfrm>
            <a:off x="5382706" y="2300663"/>
            <a:ext cx="1426588" cy="2261812"/>
          </a:xfrm>
          <a:prstGeom prst="rect">
            <a:avLst/>
          </a:prstGeom>
        </p:spPr>
      </p:pic>
    </p:spTree>
    <p:extLst>
      <p:ext uri="{BB962C8B-B14F-4D97-AF65-F5344CB8AC3E}">
        <p14:creationId xmlns:p14="http://schemas.microsoft.com/office/powerpoint/2010/main" val="40191178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5"/>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sp>
        <p:nvSpPr>
          <p:cNvPr id="2" name="Title 1"/>
          <p:cNvSpPr>
            <a:spLocks noGrp="1"/>
          </p:cNvSpPr>
          <p:nvPr>
            <p:ph type="ctrTitle"/>
          </p:nvPr>
        </p:nvSpPr>
        <p:spPr>
          <a:xfrm>
            <a:off x="1731696" y="2626153"/>
            <a:ext cx="8728608" cy="1349829"/>
          </a:xfrm>
          <a:prstGeom prst="rect">
            <a:avLst/>
          </a:prstGeom>
        </p:spPr>
        <p:txBody>
          <a:bodyPr anchor="ctr" anchorCtr="0">
            <a:noAutofit/>
          </a:bodyPr>
          <a:lstStyle>
            <a:lvl1pPr algn="l">
              <a:lnSpc>
                <a:spcPct val="90000"/>
              </a:lnSpc>
              <a:defRPr sz="4200" kern="0" spc="0" baseline="0">
                <a:solidFill>
                  <a:schemeClr val="bg1"/>
                </a:solidFill>
              </a:defRPr>
            </a:lvl1pPr>
          </a:lstStyle>
          <a:p>
            <a:r>
              <a:rPr lang="sv-SE"/>
              <a:t>Klicka här för att ändra mall för rubrikformat</a:t>
            </a:r>
            <a:endParaRPr lang="en-US" dirty="0"/>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1731696" y="4165601"/>
            <a:ext cx="8728608" cy="251417"/>
          </a:xfrm>
        </p:spPr>
        <p:txBody>
          <a:bodyPr>
            <a:noAutofit/>
          </a:bodyPr>
          <a:lstStyle>
            <a:lvl1pPr marL="0" indent="0">
              <a:lnSpc>
                <a:spcPct val="100000"/>
              </a:lnSpc>
              <a:spcBef>
                <a:spcPts val="0"/>
              </a:spcBef>
              <a:buNone/>
              <a:defRPr sz="1800" kern="0" baseline="0">
                <a:solidFill>
                  <a:schemeClr val="bg1"/>
                </a:solidFill>
                <a:latin typeface="+mj-lt"/>
              </a:defRPr>
            </a:lvl1pPr>
          </a:lstStyle>
          <a:p>
            <a:pPr lvl="0"/>
            <a:r>
              <a:rPr lang="sv-SE" dirty="0"/>
              <a:t>Eventuell underrubrik</a:t>
            </a:r>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1731696" y="4606637"/>
            <a:ext cx="8728608" cy="251417"/>
          </a:xfrm>
        </p:spPr>
        <p:txBody>
          <a:bodyPr>
            <a:noAutofit/>
          </a:bodyPr>
          <a:lstStyle>
            <a:lvl1pPr marL="0" indent="0">
              <a:lnSpc>
                <a:spcPct val="100000"/>
              </a:lnSpc>
              <a:spcBef>
                <a:spcPts val="0"/>
              </a:spcBef>
              <a:buNone/>
              <a:defRPr sz="1400" kern="0" baseline="0">
                <a:solidFill>
                  <a:schemeClr val="bg1"/>
                </a:solidFill>
                <a:latin typeface="+mn-lt"/>
              </a:defRPr>
            </a:lvl1pPr>
          </a:lstStyle>
          <a:p>
            <a:pPr lvl="0"/>
            <a:r>
              <a:rPr lang="sv-SE" dirty="0"/>
              <a:t>Eventuellt namn på föredragshållare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dirty="0">
                <a:latin typeface="+mn-lt"/>
              </a:rPr>
              <a:t>Hållbar stad – öppen för världen</a:t>
            </a:r>
          </a:p>
        </p:txBody>
      </p:sp>
      <p:pic>
        <p:nvPicPr>
          <p:cNvPr id="8" name="Bildobjekt 7" descr="Logo" title="Logo">
            <a:extLst>
              <a:ext uri="{FF2B5EF4-FFF2-40B4-BE49-F238E27FC236}">
                <a16:creationId xmlns:a16="http://schemas.microsoft.com/office/drawing/2014/main" id="{2DF30E6D-8B83-4DA1-ADDE-3B45462766FF}"/>
              </a:ext>
            </a:extLst>
          </p:cNvPr>
          <p:cNvPicPr>
            <a:picLocks noChangeAspect="1"/>
          </p:cNvPicPr>
          <p:nvPr userDrawn="1"/>
        </p:nvPicPr>
        <p:blipFill>
          <a:blip r:embed="rId2"/>
          <a:stretch>
            <a:fillRect/>
          </a:stretch>
        </p:blipFill>
        <p:spPr>
          <a:xfrm>
            <a:off x="10297795" y="401983"/>
            <a:ext cx="1481456" cy="499915"/>
          </a:xfrm>
          <a:prstGeom prst="rect">
            <a:avLst/>
          </a:prstGeom>
        </p:spPr>
      </p:pic>
    </p:spTree>
    <p:extLst>
      <p:ext uri="{BB962C8B-B14F-4D97-AF65-F5344CB8AC3E}">
        <p14:creationId xmlns:p14="http://schemas.microsoft.com/office/powerpoint/2010/main" val="314951962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sv-SE" dirty="0"/>
              <a:t>Klicka här för att ändra mall för rubrikformat</a:t>
            </a:r>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1056000" y="1738313"/>
            <a:ext cx="10080000" cy="4175124"/>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2" name="Platshållare för bildnummer 1">
            <a:extLst>
              <a:ext uri="{FF2B5EF4-FFF2-40B4-BE49-F238E27FC236}">
                <a16:creationId xmlns:a16="http://schemas.microsoft.com/office/drawing/2014/main" id="{AF1C70CC-B8D4-4719-BB1B-23D6C9B7187C}"/>
              </a:ext>
            </a:extLst>
          </p:cNvPr>
          <p:cNvSpPr>
            <a:spLocks noGrp="1"/>
          </p:cNvSpPr>
          <p:nvPr>
            <p:ph type="sldNum" sz="quarter" idx="12"/>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291509150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424537-5ECE-4D36-9AE9-88D8AFB54949}"/>
              </a:ext>
            </a:extLst>
          </p:cNvPr>
          <p:cNvSpPr>
            <a:spLocks noGrp="1"/>
          </p:cNvSpPr>
          <p:nvPr>
            <p:ph type="title"/>
          </p:nvPr>
        </p:nvSpPr>
        <p:spPr/>
        <p:txBody>
          <a:bodyPr/>
          <a:lstStyle/>
          <a:p>
            <a:r>
              <a:rPr lang="sv-SE"/>
              <a:t>Klicka här för att ändra mall för rubrikformat</a:t>
            </a:r>
            <a:endParaRPr lang="sv-SE" dirty="0"/>
          </a:p>
        </p:txBody>
      </p:sp>
      <p:sp>
        <p:nvSpPr>
          <p:cNvPr id="3" name="Content Placeholder 2"/>
          <p:cNvSpPr>
            <a:spLocks noGrp="1"/>
          </p:cNvSpPr>
          <p:nvPr>
            <p:ph sz="half" idx="1"/>
          </p:nvPr>
        </p:nvSpPr>
        <p:spPr>
          <a:xfrm>
            <a:off x="407988" y="1736729"/>
            <a:ext cx="5400000" cy="4176710"/>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4" name="Content Placeholder 3"/>
          <p:cNvSpPr>
            <a:spLocks noGrp="1"/>
          </p:cNvSpPr>
          <p:nvPr>
            <p:ph sz="half" idx="2"/>
          </p:nvPr>
        </p:nvSpPr>
        <p:spPr>
          <a:xfrm>
            <a:off x="6379250" y="1736729"/>
            <a:ext cx="5400000" cy="4176710"/>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5" name="Platshållare för bildnummer 4">
            <a:extLst>
              <a:ext uri="{FF2B5EF4-FFF2-40B4-BE49-F238E27FC236}">
                <a16:creationId xmlns:a16="http://schemas.microsoft.com/office/drawing/2014/main" id="{EC9B43C6-89FD-4564-BB62-9B67C1AE2E6A}"/>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294592984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CE7E41F-F5AB-42BF-88B5-ED5B44A6461E}"/>
              </a:ext>
            </a:extLst>
          </p:cNvPr>
          <p:cNvSpPr>
            <a:spLocks noGrp="1"/>
          </p:cNvSpPr>
          <p:nvPr>
            <p:ph type="title"/>
          </p:nvPr>
        </p:nvSpPr>
        <p:spPr/>
        <p:txBody>
          <a:bodyPr/>
          <a:lstStyle/>
          <a:p>
            <a:r>
              <a:rPr lang="sv-SE"/>
              <a:t>Klicka här för att ändra mall för rubrikformat</a:t>
            </a:r>
            <a:endParaRPr lang="sv-SE" dirty="0"/>
          </a:p>
        </p:txBody>
      </p:sp>
      <p:sp>
        <p:nvSpPr>
          <p:cNvPr id="3" name="Text Placeholder 2"/>
          <p:cNvSpPr>
            <a:spLocks noGrp="1"/>
          </p:cNvSpPr>
          <p:nvPr>
            <p:ph type="body" idx="1"/>
          </p:nvPr>
        </p:nvSpPr>
        <p:spPr>
          <a:xfrm>
            <a:off x="407988" y="1588563"/>
            <a:ext cx="527808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4" name="Content Placeholder 3"/>
          <p:cNvSpPr>
            <a:spLocks noGrp="1"/>
          </p:cNvSpPr>
          <p:nvPr>
            <p:ph sz="half" idx="2"/>
          </p:nvPr>
        </p:nvSpPr>
        <p:spPr>
          <a:xfrm>
            <a:off x="407988" y="2281031"/>
            <a:ext cx="5278080" cy="3524684"/>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5" name="Text Placeholder 4"/>
          <p:cNvSpPr>
            <a:spLocks noGrp="1"/>
          </p:cNvSpPr>
          <p:nvPr>
            <p:ph type="body" sz="quarter" idx="3"/>
          </p:nvPr>
        </p:nvSpPr>
        <p:spPr>
          <a:xfrm>
            <a:off x="6432000" y="1591385"/>
            <a:ext cx="528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6" name="Content Placeholder 5"/>
          <p:cNvSpPr>
            <a:spLocks noGrp="1"/>
          </p:cNvSpPr>
          <p:nvPr>
            <p:ph sz="quarter" idx="4"/>
          </p:nvPr>
        </p:nvSpPr>
        <p:spPr>
          <a:xfrm>
            <a:off x="6432000" y="2281035"/>
            <a:ext cx="5280000" cy="3524685"/>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2" name="Platshållare för bildnummer 1">
            <a:extLst>
              <a:ext uri="{FF2B5EF4-FFF2-40B4-BE49-F238E27FC236}">
                <a16:creationId xmlns:a16="http://schemas.microsoft.com/office/drawing/2014/main" id="{5B0B39BD-A593-4A83-AD46-53A96C2F78AD}"/>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60027434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68562D-9C3D-4ED0-821E-7821BFECF33E}"/>
              </a:ext>
            </a:extLst>
          </p:cNvPr>
          <p:cNvSpPr>
            <a:spLocks noGrp="1"/>
          </p:cNvSpPr>
          <p:nvPr>
            <p:ph type="title"/>
          </p:nvPr>
        </p:nvSpPr>
        <p:spPr/>
        <p:txBody>
          <a:bodyPr/>
          <a:lstStyle/>
          <a:p>
            <a:r>
              <a:rPr lang="sv-SE"/>
              <a:t>Klicka här för att ändra mall för rubrikformat</a:t>
            </a:r>
            <a:endParaRPr lang="sv-SE" dirty="0"/>
          </a:p>
        </p:txBody>
      </p:sp>
      <p:sp>
        <p:nvSpPr>
          <p:cNvPr id="3" name="Platshållare för bildnummer 2">
            <a:extLst>
              <a:ext uri="{FF2B5EF4-FFF2-40B4-BE49-F238E27FC236}">
                <a16:creationId xmlns:a16="http://schemas.microsoft.com/office/drawing/2014/main" id="{471AB884-926D-4607-993A-83391A779C12}"/>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93156330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sv-SE"/>
              <a:t>Klicka här för att ändra mall för rubrikformat</a:t>
            </a:r>
            <a:endParaRPr lang="sv-SE" dirty="0"/>
          </a:p>
        </p:txBody>
      </p:sp>
      <p:sp>
        <p:nvSpPr>
          <p:cNvPr id="6" name="Content Placeholder 2">
            <a:extLst>
              <a:ext uri="{FF2B5EF4-FFF2-40B4-BE49-F238E27FC236}">
                <a16:creationId xmlns:a16="http://schemas.microsoft.com/office/drawing/2014/main" id="{51FAA0E3-3FDA-41A6-B9F8-73A1FEF31347}"/>
              </a:ext>
            </a:extLst>
          </p:cNvPr>
          <p:cNvSpPr>
            <a:spLocks noGrp="1"/>
          </p:cNvSpPr>
          <p:nvPr>
            <p:ph sz="half" idx="10"/>
          </p:nvPr>
        </p:nvSpPr>
        <p:spPr>
          <a:xfrm>
            <a:off x="417075" y="1736728"/>
            <a:ext cx="5678925"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3" name="Picture Placeholder 2"/>
          <p:cNvSpPr>
            <a:spLocks noGrp="1"/>
          </p:cNvSpPr>
          <p:nvPr>
            <p:ph type="pic" idx="1" hasCustomPrompt="1"/>
          </p:nvPr>
        </p:nvSpPr>
        <p:spPr>
          <a:xfrm>
            <a:off x="7598925"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Platshållare för bildnummer 3">
            <a:extLst>
              <a:ext uri="{FF2B5EF4-FFF2-40B4-BE49-F238E27FC236}">
                <a16:creationId xmlns:a16="http://schemas.microsoft.com/office/drawing/2014/main" id="{AB6397E3-2F6A-46E7-B952-96596182496A}"/>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76189945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1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p:txBody>
          <a:bodyPr/>
          <a:lstStyle/>
          <a:p>
            <a:r>
              <a:rPr lang="sv-SE"/>
              <a:t>Klicka här för att ändra mall för rubrikformat</a:t>
            </a:r>
            <a:endParaRPr lang="sv-SE" dirty="0"/>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096000" y="1736728"/>
            <a:ext cx="5688013" cy="4194629"/>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3" name="Picture Placeholder 2"/>
          <p:cNvSpPr>
            <a:spLocks noGrp="1"/>
          </p:cNvSpPr>
          <p:nvPr>
            <p:ph type="pic" idx="1" hasCustomPrompt="1"/>
          </p:nvPr>
        </p:nvSpPr>
        <p:spPr>
          <a:xfrm>
            <a:off x="407988"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6827762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Bild helsida">
    <p:spTree>
      <p:nvGrpSpPr>
        <p:cNvPr id="1" name=""/>
        <p:cNvGrpSpPr/>
        <p:nvPr/>
      </p:nvGrpSpPr>
      <p:grpSpPr>
        <a:xfrm>
          <a:off x="0" y="0"/>
          <a:ext cx="0" cy="0"/>
          <a:chOff x="0" y="0"/>
          <a:chExt cx="0" cy="0"/>
        </a:xfrm>
      </p:grpSpPr>
      <p:sp>
        <p:nvSpPr>
          <p:cNvPr id="5" name="Platshållare för bild 4"/>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dirty="0"/>
              <a:t>Klicka på ikonen </a:t>
            </a:r>
            <a:br>
              <a:rPr lang="sv-SE" dirty="0"/>
            </a:br>
            <a:br>
              <a:rPr lang="sv-SE" dirty="0"/>
            </a:br>
            <a:r>
              <a:rPr lang="sv-SE" dirty="0"/>
              <a:t>för att lägga till en bild</a:t>
            </a:r>
            <a:endParaRPr lang="en-US" dirty="0"/>
          </a:p>
        </p:txBody>
      </p:sp>
    </p:spTree>
    <p:extLst>
      <p:ext uri="{BB962C8B-B14F-4D97-AF65-F5344CB8AC3E}">
        <p14:creationId xmlns:p14="http://schemas.microsoft.com/office/powerpoint/2010/main" val="146841209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2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800227-24F3-424A-950F-9031EC7717A1}"/>
              </a:ext>
            </a:extLst>
          </p:cNvPr>
          <p:cNvSpPr>
            <a:spLocks noGrp="1"/>
          </p:cNvSpPr>
          <p:nvPr>
            <p:ph type="title"/>
          </p:nvPr>
        </p:nvSpPr>
        <p:spPr/>
        <p:txBody>
          <a:bodyPr/>
          <a:lstStyle/>
          <a:p>
            <a:r>
              <a:rPr lang="sv-SE"/>
              <a:t>Klicka här för att ändra mall för rubrikformat</a:t>
            </a:r>
            <a:endParaRPr lang="sv-SE" dirty="0"/>
          </a:p>
        </p:txBody>
      </p:sp>
      <p:sp>
        <p:nvSpPr>
          <p:cNvPr id="3" name="Picture Placeholder 2"/>
          <p:cNvSpPr>
            <a:spLocks noGrp="1"/>
          </p:cNvSpPr>
          <p:nvPr>
            <p:ph type="pic" idx="1" hasCustomPrompt="1"/>
          </p:nvPr>
        </p:nvSpPr>
        <p:spPr>
          <a:xfrm>
            <a:off x="407988"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Text Placeholder 3"/>
          <p:cNvSpPr>
            <a:spLocks noGrp="1"/>
          </p:cNvSpPr>
          <p:nvPr>
            <p:ph type="body" sz="half" idx="2"/>
          </p:nvPr>
        </p:nvSpPr>
        <p:spPr>
          <a:xfrm>
            <a:off x="407988"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dirty="0"/>
              <a:t>Redigera format för bakgrundstext</a:t>
            </a:r>
          </a:p>
        </p:txBody>
      </p:sp>
      <p:sp>
        <p:nvSpPr>
          <p:cNvPr id="10" name="Picture Placeholder 2">
            <a:extLst>
              <a:ext uri="{FF2B5EF4-FFF2-40B4-BE49-F238E27FC236}">
                <a16:creationId xmlns:a16="http://schemas.microsoft.com/office/drawing/2014/main" id="{F5F04B5A-F0FB-4FC9-9F5F-CDA6CEE251C7}"/>
              </a:ext>
            </a:extLst>
          </p:cNvPr>
          <p:cNvSpPr>
            <a:spLocks noGrp="1"/>
          </p:cNvSpPr>
          <p:nvPr>
            <p:ph type="pic" idx="12" hasCustomPrompt="1"/>
          </p:nvPr>
        </p:nvSpPr>
        <p:spPr>
          <a:xfrm>
            <a:off x="4296000"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15" name="Text Placeholder 3">
            <a:extLst>
              <a:ext uri="{FF2B5EF4-FFF2-40B4-BE49-F238E27FC236}">
                <a16:creationId xmlns:a16="http://schemas.microsoft.com/office/drawing/2014/main" id="{A5F93C07-C166-474C-8E0B-4E9C3BBCB337}"/>
              </a:ext>
            </a:extLst>
          </p:cNvPr>
          <p:cNvSpPr>
            <a:spLocks noGrp="1"/>
          </p:cNvSpPr>
          <p:nvPr>
            <p:ph type="body" sz="half" idx="15"/>
          </p:nvPr>
        </p:nvSpPr>
        <p:spPr>
          <a:xfrm>
            <a:off x="4296000"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1" name="Picture Placeholder 2">
            <a:extLst>
              <a:ext uri="{FF2B5EF4-FFF2-40B4-BE49-F238E27FC236}">
                <a16:creationId xmlns:a16="http://schemas.microsoft.com/office/drawing/2014/main" id="{A7F97845-F21E-448F-BCE4-594A545AB8CB}"/>
              </a:ext>
            </a:extLst>
          </p:cNvPr>
          <p:cNvSpPr>
            <a:spLocks noGrp="1"/>
          </p:cNvSpPr>
          <p:nvPr>
            <p:ph type="pic" idx="13" hasCustomPrompt="1"/>
          </p:nvPr>
        </p:nvSpPr>
        <p:spPr>
          <a:xfrm>
            <a:off x="8184013"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14" name="Text Placeholder 3">
            <a:extLst>
              <a:ext uri="{FF2B5EF4-FFF2-40B4-BE49-F238E27FC236}">
                <a16:creationId xmlns:a16="http://schemas.microsoft.com/office/drawing/2014/main" id="{5F230963-9997-4CAE-9B9D-4F53D8044D29}"/>
              </a:ext>
            </a:extLst>
          </p:cNvPr>
          <p:cNvSpPr>
            <a:spLocks noGrp="1"/>
          </p:cNvSpPr>
          <p:nvPr>
            <p:ph type="body" sz="half" idx="14"/>
          </p:nvPr>
        </p:nvSpPr>
        <p:spPr>
          <a:xfrm>
            <a:off x="8184013"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dirty="0"/>
              <a:t>Redigera format för bakgrundstext</a:t>
            </a:r>
          </a:p>
        </p:txBody>
      </p:sp>
      <p:sp>
        <p:nvSpPr>
          <p:cNvPr id="5" name="Platshållare för bildnummer 4">
            <a:extLst>
              <a:ext uri="{FF2B5EF4-FFF2-40B4-BE49-F238E27FC236}">
                <a16:creationId xmlns:a16="http://schemas.microsoft.com/office/drawing/2014/main" id="{23227AAC-52A1-439E-A66E-B8A4CE23E2A5}"/>
              </a:ext>
            </a:extLst>
          </p:cNvPr>
          <p:cNvSpPr>
            <a:spLocks noGrp="1"/>
          </p:cNvSpPr>
          <p:nvPr>
            <p:ph type="sldNum" sz="quarter" idx="16"/>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9454532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Bild helsida">
    <p:spTree>
      <p:nvGrpSpPr>
        <p:cNvPr id="1" name=""/>
        <p:cNvGrpSpPr/>
        <p:nvPr/>
      </p:nvGrpSpPr>
      <p:grpSpPr>
        <a:xfrm>
          <a:off x="0" y="0"/>
          <a:ext cx="0" cy="0"/>
          <a:chOff x="0" y="0"/>
          <a:chExt cx="0" cy="0"/>
        </a:xfrm>
      </p:grpSpPr>
      <p:sp>
        <p:nvSpPr>
          <p:cNvPr id="5" name="Platshållare för bild 4"/>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dirty="0"/>
              <a:t>Klicka på ikonen </a:t>
            </a:r>
            <a:br>
              <a:rPr lang="sv-SE" dirty="0"/>
            </a:br>
            <a:br>
              <a:rPr lang="sv-SE" dirty="0"/>
            </a:br>
            <a:r>
              <a:rPr lang="sv-SE" dirty="0"/>
              <a:t>för att lägga till en bild</a:t>
            </a:r>
            <a:endParaRPr lang="en-US" dirty="0"/>
          </a:p>
        </p:txBody>
      </p:sp>
    </p:spTree>
    <p:extLst>
      <p:ext uri="{BB962C8B-B14F-4D97-AF65-F5344CB8AC3E}">
        <p14:creationId xmlns:p14="http://schemas.microsoft.com/office/powerpoint/2010/main" val="353832481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reserve="1" userDrawn="1">
  <p:cSld name="Bild helsida med rubrik">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4C2CB002-9FCD-48CA-BEF4-9C216A36070A}"/>
              </a:ext>
            </a:extLst>
          </p:cNvPr>
          <p:cNvSpPr>
            <a:spLocks noGrp="1"/>
          </p:cNvSpPr>
          <p:nvPr>
            <p:ph type="ftr" sz="quarter" idx="11"/>
          </p:nvPr>
        </p:nvSpPr>
        <p:spPr>
          <a:xfrm>
            <a:off x="479999" y="6376989"/>
            <a:ext cx="5616000" cy="147636"/>
          </a:xfrm>
          <a:prstGeom prst="rect">
            <a:avLst/>
          </a:prstGeom>
        </p:spPr>
        <p:txBody>
          <a:bodyPr/>
          <a:lstStyle/>
          <a:p>
            <a:endParaRPr lang="sv-SE" dirty="0"/>
          </a:p>
        </p:txBody>
      </p:sp>
      <p:sp>
        <p:nvSpPr>
          <p:cNvPr id="4" name="Platshållare för bild 5">
            <a:extLst>
              <a:ext uri="{FF2B5EF4-FFF2-40B4-BE49-F238E27FC236}">
                <a16:creationId xmlns:a16="http://schemas.microsoft.com/office/drawing/2014/main" id="{1566CF40-59BE-4449-B880-5CCAFCC9D997}"/>
              </a:ext>
            </a:extLst>
          </p:cNvPr>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dirty="0"/>
            </a:br>
            <a:br>
              <a:rPr lang="sv-SE" dirty="0"/>
            </a:br>
            <a:br>
              <a:rPr lang="sv-SE" dirty="0"/>
            </a:br>
            <a:r>
              <a:rPr lang="sv-SE" dirty="0"/>
              <a:t>Klicka på ikonen ovan</a:t>
            </a:r>
            <a:br>
              <a:rPr lang="sv-SE" dirty="0"/>
            </a:br>
            <a:r>
              <a:rPr lang="sv-SE" dirty="0"/>
              <a:t>för att lägga till en bild</a:t>
            </a:r>
            <a:endParaRPr lang="en-US" dirty="0"/>
          </a:p>
        </p:txBody>
      </p:sp>
      <p:sp>
        <p:nvSpPr>
          <p:cNvPr id="6" name="Title 1">
            <a:extLst>
              <a:ext uri="{FF2B5EF4-FFF2-40B4-BE49-F238E27FC236}">
                <a16:creationId xmlns:a16="http://schemas.microsoft.com/office/drawing/2014/main" id="{5F556A3A-7138-45B2-8593-FAB5296ADD6C}"/>
              </a:ext>
            </a:extLst>
          </p:cNvPr>
          <p:cNvSpPr>
            <a:spLocks noGrp="1"/>
          </p:cNvSpPr>
          <p:nvPr>
            <p:ph type="ctrTitle"/>
          </p:nvPr>
        </p:nvSpPr>
        <p:spPr>
          <a:xfrm>
            <a:off x="1528841" y="2404809"/>
            <a:ext cx="9134323" cy="1113092"/>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dirty="0"/>
          </a:p>
        </p:txBody>
      </p:sp>
    </p:spTree>
    <p:extLst>
      <p:ext uri="{BB962C8B-B14F-4D97-AF65-F5344CB8AC3E}">
        <p14:creationId xmlns:p14="http://schemas.microsoft.com/office/powerpoint/2010/main" val="324201136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4BC2FFEF-6434-4E63-AD0D-37B93846A0B7}"/>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291197308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type="blank" preserve="1">
  <p:cSld name="Helt 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571227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Avsnittsrubrik med bild">
    <p:spTree>
      <p:nvGrpSpPr>
        <p:cNvPr id="1" name=""/>
        <p:cNvGrpSpPr/>
        <p:nvPr/>
      </p:nvGrpSpPr>
      <p:grpSpPr>
        <a:xfrm>
          <a:off x="0" y="0"/>
          <a:ext cx="0" cy="0"/>
          <a:chOff x="0" y="0"/>
          <a:chExt cx="0" cy="0"/>
        </a:xfrm>
      </p:grpSpPr>
      <p:sp>
        <p:nvSpPr>
          <p:cNvPr id="8" name="Platshållare för bild 5">
            <a:extLst>
              <a:ext uri="{FF2B5EF4-FFF2-40B4-BE49-F238E27FC236}">
                <a16:creationId xmlns:a16="http://schemas.microsoft.com/office/drawing/2014/main" id="{E89F1A3B-CD83-40C2-B654-7491BD29FCD5}"/>
              </a:ext>
            </a:extLst>
          </p:cNvPr>
          <p:cNvSpPr>
            <a:spLocks noGrp="1"/>
          </p:cNvSpPr>
          <p:nvPr>
            <p:ph type="pic" sz="quarter" idx="11" hasCustomPrompt="1"/>
          </p:nvPr>
        </p:nvSpPr>
        <p:spPr>
          <a:xfrm>
            <a:off x="407989" y="404812"/>
            <a:ext cx="11376024" cy="5508625"/>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dirty="0"/>
            </a:br>
            <a:br>
              <a:rPr lang="sv-SE" dirty="0"/>
            </a:br>
            <a:br>
              <a:rPr lang="sv-SE" dirty="0"/>
            </a:br>
            <a:r>
              <a:rPr lang="sv-SE" dirty="0"/>
              <a:t>Klicka på ikonen ovan</a:t>
            </a:r>
            <a:br>
              <a:rPr lang="sv-SE" dirty="0"/>
            </a:br>
            <a:r>
              <a:rPr lang="sv-SE" dirty="0"/>
              <a:t>för att lägga till en bild</a:t>
            </a:r>
            <a:endParaRPr lang="en-US" dirty="0"/>
          </a:p>
        </p:txBody>
      </p:sp>
      <p:sp>
        <p:nvSpPr>
          <p:cNvPr id="9" name="Title 1">
            <a:extLst>
              <a:ext uri="{FF2B5EF4-FFF2-40B4-BE49-F238E27FC236}">
                <a16:creationId xmlns:a16="http://schemas.microsoft.com/office/drawing/2014/main" id="{EAB74EFB-B5F9-4503-84BF-A1C8C3809B6F}"/>
              </a:ext>
            </a:extLst>
          </p:cNvPr>
          <p:cNvSpPr>
            <a:spLocks noGrp="1"/>
          </p:cNvSpPr>
          <p:nvPr>
            <p:ph type="ctrTitle"/>
          </p:nvPr>
        </p:nvSpPr>
        <p:spPr>
          <a:xfrm>
            <a:off x="1879600" y="1973603"/>
            <a:ext cx="8483640" cy="885112"/>
          </a:xfrm>
          <a:prstGeom prst="rect">
            <a:avLst/>
          </a:prstGeom>
        </p:spPr>
        <p:txBody>
          <a:bodyPr anchor="ctr" anchorCtr="0">
            <a:noAutofit/>
          </a:bodyPr>
          <a:lstStyle>
            <a:lvl1pPr algn="ctr">
              <a:lnSpc>
                <a:spcPct val="90000"/>
              </a:lnSpc>
              <a:defRPr sz="4000">
                <a:solidFill>
                  <a:schemeClr val="bg1"/>
                </a:solidFill>
              </a:defRPr>
            </a:lvl1pPr>
          </a:lstStyle>
          <a:p>
            <a:r>
              <a:rPr lang="sv-SE"/>
              <a:t>Klicka här för att ändra mall för rubrikformat</a:t>
            </a:r>
            <a:endParaRPr lang="en-US" dirty="0"/>
          </a:p>
        </p:txBody>
      </p:sp>
      <p:sp>
        <p:nvSpPr>
          <p:cNvPr id="6" name="textruta 5">
            <a:extLst>
              <a:ext uri="{FF2B5EF4-FFF2-40B4-BE49-F238E27FC236}">
                <a16:creationId xmlns:a16="http://schemas.microsoft.com/office/drawing/2014/main" id="{BE03C4AA-7F69-47DB-B0C7-C398C29343E8}"/>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dirty="0"/>
              <a:t>Hållbar stad – öppen för världen</a:t>
            </a:r>
          </a:p>
        </p:txBody>
      </p:sp>
      <p:pic>
        <p:nvPicPr>
          <p:cNvPr id="7" name="Bildobjekt 6" descr="Logo" title="Logo">
            <a:extLst>
              <a:ext uri="{FF2B5EF4-FFF2-40B4-BE49-F238E27FC236}">
                <a16:creationId xmlns:a16="http://schemas.microsoft.com/office/drawing/2014/main" id="{A42DC399-9929-4DB1-86A7-EDD1619A0A0E}"/>
              </a:ext>
            </a:extLst>
          </p:cNvPr>
          <p:cNvPicPr>
            <a:picLocks noChangeAspect="1"/>
          </p:cNvPicPr>
          <p:nvPr userDrawn="1"/>
        </p:nvPicPr>
        <p:blipFill>
          <a:blip r:embed="rId2"/>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170908899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407988" y="404813"/>
            <a:ext cx="11376025" cy="5508000"/>
          </a:xfrm>
          <a:prstGeom prst="rect">
            <a:avLst/>
          </a:prstGeom>
          <a:solidFill>
            <a:schemeClr val="accent5"/>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dirty="0"/>
          </a:p>
        </p:txBody>
      </p:sp>
      <p:sp>
        <p:nvSpPr>
          <p:cNvPr id="2" name="Title 1"/>
          <p:cNvSpPr>
            <a:spLocks noGrp="1"/>
          </p:cNvSpPr>
          <p:nvPr>
            <p:ph type="ctrTitle"/>
          </p:nvPr>
        </p:nvSpPr>
        <p:spPr>
          <a:xfrm>
            <a:off x="1528841" y="2404809"/>
            <a:ext cx="9134323" cy="1349829"/>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dirty="0"/>
          </a:p>
        </p:txBody>
      </p:sp>
      <p:pic>
        <p:nvPicPr>
          <p:cNvPr id="6" name="Bildobjekt 5" descr="Logo" title="Logo">
            <a:extLst>
              <a:ext uri="{FF2B5EF4-FFF2-40B4-BE49-F238E27FC236}">
                <a16:creationId xmlns:a16="http://schemas.microsoft.com/office/drawing/2014/main" id="{1BFA490F-F636-4FBD-9551-5FE7BB924C4D}"/>
              </a:ext>
            </a:extLst>
          </p:cNvPr>
          <p:cNvPicPr>
            <a:picLocks noChangeAspect="1"/>
          </p:cNvPicPr>
          <p:nvPr userDrawn="1"/>
        </p:nvPicPr>
        <p:blipFill>
          <a:blip r:embed="rId2"/>
          <a:stretch>
            <a:fillRect/>
          </a:stretch>
        </p:blipFill>
        <p:spPr>
          <a:xfrm>
            <a:off x="10498641" y="6168924"/>
            <a:ext cx="1280271" cy="426757"/>
          </a:xfrm>
          <a:prstGeom prst="rect">
            <a:avLst/>
          </a:prstGeom>
        </p:spPr>
      </p:pic>
      <p:sp>
        <p:nvSpPr>
          <p:cNvPr id="8" name="textruta 7">
            <a:extLst>
              <a:ext uri="{FF2B5EF4-FFF2-40B4-BE49-F238E27FC236}">
                <a16:creationId xmlns:a16="http://schemas.microsoft.com/office/drawing/2014/main" id="{6715C386-526F-48AC-AD19-830972616829}"/>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dirty="0">
                <a:solidFill>
                  <a:schemeClr val="tx1">
                    <a:lumMod val="95000"/>
                    <a:lumOff val="5000"/>
                  </a:schemeClr>
                </a:solidFill>
              </a:rPr>
              <a:t>Hållbar stad – öppen för världen</a:t>
            </a:r>
          </a:p>
        </p:txBody>
      </p:sp>
    </p:spTree>
    <p:extLst>
      <p:ext uri="{BB962C8B-B14F-4D97-AF65-F5344CB8AC3E}">
        <p14:creationId xmlns:p14="http://schemas.microsoft.com/office/powerpoint/2010/main" val="58761775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userDrawn="1">
  <p:cSld name="Avsluts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5"/>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pic>
        <p:nvPicPr>
          <p:cNvPr id="13" name="Bildobjekt 12" descr="Logo" title="Logo">
            <a:extLst>
              <a:ext uri="{FF2B5EF4-FFF2-40B4-BE49-F238E27FC236}">
                <a16:creationId xmlns:a16="http://schemas.microsoft.com/office/drawing/2014/main" id="{8FA31A6C-4824-4084-8D71-178D8B56BB48}"/>
              </a:ext>
            </a:extLst>
          </p:cNvPr>
          <p:cNvPicPr>
            <a:picLocks noChangeAspect="1"/>
          </p:cNvPicPr>
          <p:nvPr userDrawn="1"/>
        </p:nvPicPr>
        <p:blipFill>
          <a:blip r:embed="rId2"/>
          <a:stretch>
            <a:fillRect/>
          </a:stretch>
        </p:blipFill>
        <p:spPr>
          <a:xfrm>
            <a:off x="10297795" y="401983"/>
            <a:ext cx="1481456" cy="499915"/>
          </a:xfrm>
          <a:prstGeom prst="rect">
            <a:avLst/>
          </a:prstGeom>
        </p:spPr>
      </p:pic>
      <p:sp>
        <p:nvSpPr>
          <p:cNvPr id="8" name="Rubrik 3">
            <a:extLst>
              <a:ext uri="{FF2B5EF4-FFF2-40B4-BE49-F238E27FC236}">
                <a16:creationId xmlns:a16="http://schemas.microsoft.com/office/drawing/2014/main" id="{D4F390AC-3BA8-4C70-9E3A-28CC7DA51740}"/>
              </a:ext>
            </a:extLst>
          </p:cNvPr>
          <p:cNvSpPr>
            <a:spLocks noGrp="1"/>
          </p:cNvSpPr>
          <p:nvPr>
            <p:ph type="title" hasCustomPrompt="1"/>
          </p:nvPr>
        </p:nvSpPr>
        <p:spPr>
          <a:xfrm>
            <a:off x="1420650" y="2399545"/>
            <a:ext cx="6148878" cy="309600"/>
          </a:xfrm>
        </p:spPr>
        <p:txBody>
          <a:bodyPr>
            <a:normAutofit/>
          </a:bodyPr>
          <a:lstStyle>
            <a:lvl1pPr>
              <a:defRPr sz="1700">
                <a:solidFill>
                  <a:schemeClr val="bg1"/>
                </a:solidFill>
              </a:defRPr>
            </a:lvl1pPr>
          </a:lstStyle>
          <a:p>
            <a:r>
              <a:rPr lang="sv-SE" dirty="0"/>
              <a:t>Kontakt</a:t>
            </a:r>
          </a:p>
        </p:txBody>
      </p:sp>
      <p:sp>
        <p:nvSpPr>
          <p:cNvPr id="15" name="Platshållare för text 4">
            <a:extLst>
              <a:ext uri="{FF2B5EF4-FFF2-40B4-BE49-F238E27FC236}">
                <a16:creationId xmlns:a16="http://schemas.microsoft.com/office/drawing/2014/main" id="{483A67E9-807F-424F-890D-A3A5CA39AF09}"/>
              </a:ext>
            </a:extLst>
          </p:cNvPr>
          <p:cNvSpPr>
            <a:spLocks noGrp="1"/>
          </p:cNvSpPr>
          <p:nvPr>
            <p:ph type="body" sz="quarter" idx="11" hasCustomPrompt="1"/>
          </p:nvPr>
        </p:nvSpPr>
        <p:spPr>
          <a:xfrm>
            <a:off x="1420649" y="2830624"/>
            <a:ext cx="6148878" cy="2971086"/>
          </a:xfrm>
        </p:spPr>
        <p:txBody>
          <a:bodyPr numCol="1" spcCol="180000">
            <a:noAutofit/>
          </a:bodyPr>
          <a:lstStyle>
            <a:lvl1pPr marL="0" indent="0">
              <a:lnSpc>
                <a:spcPct val="110000"/>
              </a:lnSpc>
              <a:spcBef>
                <a:spcPts val="0"/>
              </a:spcBef>
              <a:buNone/>
              <a:defRPr sz="1600" b="1" kern="0" baseline="0">
                <a:solidFill>
                  <a:schemeClr val="bg1"/>
                </a:solidFill>
                <a:latin typeface="+mn-lt"/>
              </a:defRPr>
            </a:lvl1pPr>
          </a:lstStyle>
          <a:p>
            <a:pPr lvl="0"/>
            <a:r>
              <a:rPr lang="sv-SE" dirty="0"/>
              <a:t>Avdelning</a:t>
            </a:r>
            <a:br>
              <a:rPr lang="sv-SE" dirty="0"/>
            </a:br>
            <a:r>
              <a:rPr lang="sv-SE" dirty="0"/>
              <a:t>Område, Göteborgs Stad</a:t>
            </a:r>
            <a:br>
              <a:rPr lang="sv-SE" dirty="0"/>
            </a:br>
            <a:r>
              <a:rPr lang="sv-SE" dirty="0"/>
              <a:t>Namn</a:t>
            </a:r>
            <a:br>
              <a:rPr lang="sv-SE" dirty="0"/>
            </a:br>
            <a:r>
              <a:rPr lang="sv-SE" dirty="0"/>
              <a:t>namn@namn.se</a:t>
            </a:r>
          </a:p>
        </p:txBody>
      </p:sp>
      <p:sp>
        <p:nvSpPr>
          <p:cNvPr id="7" name="textruta 6">
            <a:extLst>
              <a:ext uri="{FF2B5EF4-FFF2-40B4-BE49-F238E27FC236}">
                <a16:creationId xmlns:a16="http://schemas.microsoft.com/office/drawing/2014/main" id="{5342DB73-4413-4392-B228-119A141D349B}"/>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dirty="0">
                <a:solidFill>
                  <a:schemeClr val="tx1">
                    <a:lumMod val="95000"/>
                    <a:lumOff val="5000"/>
                  </a:schemeClr>
                </a:solidFill>
                <a:latin typeface="+mn-lt"/>
              </a:rPr>
              <a:t>Hållbar stad – öppen för världen</a:t>
            </a:r>
          </a:p>
        </p:txBody>
      </p:sp>
    </p:spTree>
    <p:extLst>
      <p:ext uri="{BB962C8B-B14F-4D97-AF65-F5344CB8AC3E}">
        <p14:creationId xmlns:p14="http://schemas.microsoft.com/office/powerpoint/2010/main" val="22942773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reserve="1" userDrawn="1">
  <p:cSld name="Logotyp">
    <p:spTree>
      <p:nvGrpSpPr>
        <p:cNvPr id="1" name=""/>
        <p:cNvGrpSpPr/>
        <p:nvPr/>
      </p:nvGrpSpPr>
      <p:grpSpPr>
        <a:xfrm>
          <a:off x="0" y="0"/>
          <a:ext cx="0" cy="0"/>
          <a:chOff x="0" y="0"/>
          <a:chExt cx="0" cy="0"/>
        </a:xfrm>
      </p:grpSpPr>
      <p:pic>
        <p:nvPicPr>
          <p:cNvPr id="3" name="Bildobjekt 2" descr="Logo" title="Logo">
            <a:extLst>
              <a:ext uri="{FF2B5EF4-FFF2-40B4-BE49-F238E27FC236}">
                <a16:creationId xmlns:a16="http://schemas.microsoft.com/office/drawing/2014/main" id="{1F12769C-ECF3-448E-A565-83EEEC398EEF}"/>
              </a:ext>
            </a:extLst>
          </p:cNvPr>
          <p:cNvPicPr>
            <a:picLocks noChangeAspect="1"/>
          </p:cNvPicPr>
          <p:nvPr userDrawn="1"/>
        </p:nvPicPr>
        <p:blipFill>
          <a:blip r:embed="rId2"/>
          <a:stretch>
            <a:fillRect/>
          </a:stretch>
        </p:blipFill>
        <p:spPr>
          <a:xfrm>
            <a:off x="5382706" y="2300663"/>
            <a:ext cx="1426588" cy="2261812"/>
          </a:xfrm>
          <a:prstGeom prst="rect">
            <a:avLst/>
          </a:prstGeom>
        </p:spPr>
      </p:pic>
    </p:spTree>
    <p:extLst>
      <p:ext uri="{BB962C8B-B14F-4D97-AF65-F5344CB8AC3E}">
        <p14:creationId xmlns:p14="http://schemas.microsoft.com/office/powerpoint/2010/main" val="342698244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6"/>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sp>
        <p:nvSpPr>
          <p:cNvPr id="2" name="Title 1"/>
          <p:cNvSpPr>
            <a:spLocks noGrp="1"/>
          </p:cNvSpPr>
          <p:nvPr>
            <p:ph type="ctrTitle"/>
          </p:nvPr>
        </p:nvSpPr>
        <p:spPr>
          <a:xfrm>
            <a:off x="1731696" y="2626153"/>
            <a:ext cx="8728608" cy="1349829"/>
          </a:xfrm>
          <a:prstGeom prst="rect">
            <a:avLst/>
          </a:prstGeom>
        </p:spPr>
        <p:txBody>
          <a:bodyPr anchor="ctr" anchorCtr="0">
            <a:noAutofit/>
          </a:bodyPr>
          <a:lstStyle>
            <a:lvl1pPr algn="l">
              <a:lnSpc>
                <a:spcPct val="90000"/>
              </a:lnSpc>
              <a:defRPr sz="4200" kern="0" spc="0" baseline="0">
                <a:solidFill>
                  <a:schemeClr val="bg1"/>
                </a:solidFill>
              </a:defRPr>
            </a:lvl1pPr>
          </a:lstStyle>
          <a:p>
            <a:r>
              <a:rPr lang="sv-SE"/>
              <a:t>Klicka här för att ändra mall för rubrikformat</a:t>
            </a:r>
            <a:endParaRPr lang="en-US" dirty="0"/>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1731696" y="4165601"/>
            <a:ext cx="8728608" cy="251417"/>
          </a:xfrm>
        </p:spPr>
        <p:txBody>
          <a:bodyPr>
            <a:noAutofit/>
          </a:bodyPr>
          <a:lstStyle>
            <a:lvl1pPr marL="0" indent="0">
              <a:lnSpc>
                <a:spcPct val="100000"/>
              </a:lnSpc>
              <a:spcBef>
                <a:spcPts val="0"/>
              </a:spcBef>
              <a:buNone/>
              <a:defRPr sz="1800" kern="0" baseline="0">
                <a:solidFill>
                  <a:schemeClr val="bg1"/>
                </a:solidFill>
                <a:latin typeface="+mj-lt"/>
              </a:defRPr>
            </a:lvl1pPr>
          </a:lstStyle>
          <a:p>
            <a:pPr lvl="0"/>
            <a:r>
              <a:rPr lang="sv-SE" dirty="0"/>
              <a:t>Eventuell underrubrik</a:t>
            </a:r>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1731696" y="4606637"/>
            <a:ext cx="8728608" cy="251417"/>
          </a:xfrm>
        </p:spPr>
        <p:txBody>
          <a:bodyPr>
            <a:noAutofit/>
          </a:bodyPr>
          <a:lstStyle>
            <a:lvl1pPr marL="0" indent="0">
              <a:lnSpc>
                <a:spcPct val="100000"/>
              </a:lnSpc>
              <a:spcBef>
                <a:spcPts val="0"/>
              </a:spcBef>
              <a:buNone/>
              <a:defRPr sz="1400" kern="0" baseline="0">
                <a:solidFill>
                  <a:schemeClr val="bg1"/>
                </a:solidFill>
                <a:latin typeface="+mn-lt"/>
              </a:defRPr>
            </a:lvl1pPr>
          </a:lstStyle>
          <a:p>
            <a:pPr lvl="0"/>
            <a:r>
              <a:rPr lang="sv-SE" dirty="0"/>
              <a:t>Eventuellt namn på föredragshållare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dirty="0">
                <a:latin typeface="+mn-lt"/>
              </a:rPr>
              <a:t>Hållbar stad – öppen för världen</a:t>
            </a:r>
          </a:p>
        </p:txBody>
      </p:sp>
      <p:pic>
        <p:nvPicPr>
          <p:cNvPr id="8" name="Bildobjekt 7" descr="Logo" title="Logo">
            <a:extLst>
              <a:ext uri="{FF2B5EF4-FFF2-40B4-BE49-F238E27FC236}">
                <a16:creationId xmlns:a16="http://schemas.microsoft.com/office/drawing/2014/main" id="{2DF30E6D-8B83-4DA1-ADDE-3B45462766FF}"/>
              </a:ext>
            </a:extLst>
          </p:cNvPr>
          <p:cNvPicPr>
            <a:picLocks noChangeAspect="1"/>
          </p:cNvPicPr>
          <p:nvPr userDrawn="1"/>
        </p:nvPicPr>
        <p:blipFill>
          <a:blip r:embed="rId2"/>
          <a:stretch>
            <a:fillRect/>
          </a:stretch>
        </p:blipFill>
        <p:spPr>
          <a:xfrm>
            <a:off x="10297795" y="401983"/>
            <a:ext cx="1481456" cy="499915"/>
          </a:xfrm>
          <a:prstGeom prst="rect">
            <a:avLst/>
          </a:prstGeom>
        </p:spPr>
      </p:pic>
    </p:spTree>
    <p:extLst>
      <p:ext uri="{BB962C8B-B14F-4D97-AF65-F5344CB8AC3E}">
        <p14:creationId xmlns:p14="http://schemas.microsoft.com/office/powerpoint/2010/main" val="8283211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image" Target="../media/image1.png"/><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theme" Target="../theme/theme2.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image" Target="../media/image1.pn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theme" Target="../theme/theme3.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18" Type="http://schemas.openxmlformats.org/officeDocument/2006/relationships/image" Target="../media/image1.png"/><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17" Type="http://schemas.openxmlformats.org/officeDocument/2006/relationships/theme" Target="../theme/theme4.xml"/><Relationship Id="rId2" Type="http://schemas.openxmlformats.org/officeDocument/2006/relationships/slideLayout" Target="../slideLayouts/slideLayout52.xml"/><Relationship Id="rId16" Type="http://schemas.openxmlformats.org/officeDocument/2006/relationships/slideLayout" Target="../slideLayouts/slideLayout66.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5" Type="http://schemas.openxmlformats.org/officeDocument/2006/relationships/slideLayout" Target="../slideLayouts/slideLayout6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slideLayout" Target="../slideLayouts/slideLayout6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slideLayout" Target="../slideLayouts/slideLayout79.xml"/><Relationship Id="rId18" Type="http://schemas.openxmlformats.org/officeDocument/2006/relationships/image" Target="../media/image1.pn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slideLayout" Target="../slideLayouts/slideLayout78.xml"/><Relationship Id="rId17" Type="http://schemas.openxmlformats.org/officeDocument/2006/relationships/theme" Target="../theme/theme5.xml"/><Relationship Id="rId2" Type="http://schemas.openxmlformats.org/officeDocument/2006/relationships/slideLayout" Target="../slideLayouts/slideLayout68.xml"/><Relationship Id="rId16" Type="http://schemas.openxmlformats.org/officeDocument/2006/relationships/slideLayout" Target="../slideLayouts/slideLayout82.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5" Type="http://schemas.openxmlformats.org/officeDocument/2006/relationships/slideLayout" Target="../slideLayouts/slideLayout8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slideLayout" Target="../slideLayouts/slideLayout8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90.xml"/><Relationship Id="rId13" Type="http://schemas.openxmlformats.org/officeDocument/2006/relationships/slideLayout" Target="../slideLayouts/slideLayout95.xml"/><Relationship Id="rId18" Type="http://schemas.openxmlformats.org/officeDocument/2006/relationships/image" Target="../media/image1.png"/><Relationship Id="rId3" Type="http://schemas.openxmlformats.org/officeDocument/2006/relationships/slideLayout" Target="../slideLayouts/slideLayout85.xml"/><Relationship Id="rId7" Type="http://schemas.openxmlformats.org/officeDocument/2006/relationships/slideLayout" Target="../slideLayouts/slideLayout89.xml"/><Relationship Id="rId12" Type="http://schemas.openxmlformats.org/officeDocument/2006/relationships/slideLayout" Target="../slideLayouts/slideLayout94.xml"/><Relationship Id="rId17" Type="http://schemas.openxmlformats.org/officeDocument/2006/relationships/theme" Target="../theme/theme6.xml"/><Relationship Id="rId2" Type="http://schemas.openxmlformats.org/officeDocument/2006/relationships/slideLayout" Target="../slideLayouts/slideLayout84.xml"/><Relationship Id="rId16" Type="http://schemas.openxmlformats.org/officeDocument/2006/relationships/slideLayout" Target="../slideLayouts/slideLayout98.xml"/><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slideLayout" Target="../slideLayouts/slideLayout93.xml"/><Relationship Id="rId5" Type="http://schemas.openxmlformats.org/officeDocument/2006/relationships/slideLayout" Target="../slideLayouts/slideLayout87.xml"/><Relationship Id="rId15" Type="http://schemas.openxmlformats.org/officeDocument/2006/relationships/slideLayout" Target="../slideLayouts/slideLayout97.xml"/><Relationship Id="rId10" Type="http://schemas.openxmlformats.org/officeDocument/2006/relationships/slideLayout" Target="../slideLayouts/slideLayout92.xml"/><Relationship Id="rId4" Type="http://schemas.openxmlformats.org/officeDocument/2006/relationships/slideLayout" Target="../slideLayouts/slideLayout86.xml"/><Relationship Id="rId9" Type="http://schemas.openxmlformats.org/officeDocument/2006/relationships/slideLayout" Target="../slideLayouts/slideLayout91.xml"/><Relationship Id="rId14" Type="http://schemas.openxmlformats.org/officeDocument/2006/relationships/slideLayout" Target="../slideLayouts/slideLayout9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06.xml"/><Relationship Id="rId13" Type="http://schemas.openxmlformats.org/officeDocument/2006/relationships/slideLayout" Target="../slideLayouts/slideLayout111.xml"/><Relationship Id="rId18" Type="http://schemas.openxmlformats.org/officeDocument/2006/relationships/image" Target="../media/image1.png"/><Relationship Id="rId3" Type="http://schemas.openxmlformats.org/officeDocument/2006/relationships/slideLayout" Target="../slideLayouts/slideLayout101.xml"/><Relationship Id="rId7" Type="http://schemas.openxmlformats.org/officeDocument/2006/relationships/slideLayout" Target="../slideLayouts/slideLayout105.xml"/><Relationship Id="rId12" Type="http://schemas.openxmlformats.org/officeDocument/2006/relationships/slideLayout" Target="../slideLayouts/slideLayout110.xml"/><Relationship Id="rId17" Type="http://schemas.openxmlformats.org/officeDocument/2006/relationships/theme" Target="../theme/theme7.xml"/><Relationship Id="rId2" Type="http://schemas.openxmlformats.org/officeDocument/2006/relationships/slideLayout" Target="../slideLayouts/slideLayout100.xml"/><Relationship Id="rId16" Type="http://schemas.openxmlformats.org/officeDocument/2006/relationships/slideLayout" Target="../slideLayouts/slideLayout114.xml"/><Relationship Id="rId1" Type="http://schemas.openxmlformats.org/officeDocument/2006/relationships/slideLayout" Target="../slideLayouts/slideLayout99.xml"/><Relationship Id="rId6" Type="http://schemas.openxmlformats.org/officeDocument/2006/relationships/slideLayout" Target="../slideLayouts/slideLayout104.xml"/><Relationship Id="rId11" Type="http://schemas.openxmlformats.org/officeDocument/2006/relationships/slideLayout" Target="../slideLayouts/slideLayout109.xml"/><Relationship Id="rId5" Type="http://schemas.openxmlformats.org/officeDocument/2006/relationships/slideLayout" Target="../slideLayouts/slideLayout103.xml"/><Relationship Id="rId15" Type="http://schemas.openxmlformats.org/officeDocument/2006/relationships/slideLayout" Target="../slideLayouts/slideLayout113.xml"/><Relationship Id="rId10" Type="http://schemas.openxmlformats.org/officeDocument/2006/relationships/slideLayout" Target="../slideLayouts/slideLayout108.xml"/><Relationship Id="rId4" Type="http://schemas.openxmlformats.org/officeDocument/2006/relationships/slideLayout" Target="../slideLayouts/slideLayout102.xml"/><Relationship Id="rId9" Type="http://schemas.openxmlformats.org/officeDocument/2006/relationships/slideLayout" Target="../slideLayouts/slideLayout107.xml"/><Relationship Id="rId14" Type="http://schemas.openxmlformats.org/officeDocument/2006/relationships/slideLayout" Target="../slideLayouts/slideLayout112.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22.xml"/><Relationship Id="rId13" Type="http://schemas.openxmlformats.org/officeDocument/2006/relationships/slideLayout" Target="../slideLayouts/slideLayout127.xml"/><Relationship Id="rId18" Type="http://schemas.openxmlformats.org/officeDocument/2006/relationships/image" Target="../media/image1.png"/><Relationship Id="rId3" Type="http://schemas.openxmlformats.org/officeDocument/2006/relationships/slideLayout" Target="../slideLayouts/slideLayout117.xml"/><Relationship Id="rId7" Type="http://schemas.openxmlformats.org/officeDocument/2006/relationships/slideLayout" Target="../slideLayouts/slideLayout121.xml"/><Relationship Id="rId12" Type="http://schemas.openxmlformats.org/officeDocument/2006/relationships/slideLayout" Target="../slideLayouts/slideLayout126.xml"/><Relationship Id="rId17" Type="http://schemas.openxmlformats.org/officeDocument/2006/relationships/theme" Target="../theme/theme8.xml"/><Relationship Id="rId2" Type="http://schemas.openxmlformats.org/officeDocument/2006/relationships/slideLayout" Target="../slideLayouts/slideLayout116.xml"/><Relationship Id="rId16" Type="http://schemas.openxmlformats.org/officeDocument/2006/relationships/slideLayout" Target="../slideLayouts/slideLayout130.xml"/><Relationship Id="rId1" Type="http://schemas.openxmlformats.org/officeDocument/2006/relationships/slideLayout" Target="../slideLayouts/slideLayout115.xml"/><Relationship Id="rId6" Type="http://schemas.openxmlformats.org/officeDocument/2006/relationships/slideLayout" Target="../slideLayouts/slideLayout120.xml"/><Relationship Id="rId11" Type="http://schemas.openxmlformats.org/officeDocument/2006/relationships/slideLayout" Target="../slideLayouts/slideLayout125.xml"/><Relationship Id="rId5" Type="http://schemas.openxmlformats.org/officeDocument/2006/relationships/slideLayout" Target="../slideLayouts/slideLayout119.xml"/><Relationship Id="rId15" Type="http://schemas.openxmlformats.org/officeDocument/2006/relationships/slideLayout" Target="../slideLayouts/slideLayout129.xml"/><Relationship Id="rId10" Type="http://schemas.openxmlformats.org/officeDocument/2006/relationships/slideLayout" Target="../slideLayouts/slideLayout124.xml"/><Relationship Id="rId4" Type="http://schemas.openxmlformats.org/officeDocument/2006/relationships/slideLayout" Target="../slideLayouts/slideLayout118.xml"/><Relationship Id="rId9" Type="http://schemas.openxmlformats.org/officeDocument/2006/relationships/slideLayout" Target="../slideLayouts/slideLayout123.xml"/><Relationship Id="rId14" Type="http://schemas.openxmlformats.org/officeDocument/2006/relationships/slideLayout" Target="../slideLayouts/slideLayout12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Platshållare för rubrik 1">
            <a:extLst>
              <a:ext uri="{FF2B5EF4-FFF2-40B4-BE49-F238E27FC236}">
                <a16:creationId xmlns:a16="http://schemas.microsoft.com/office/drawing/2014/main" id="{0F91ECD4-9258-45E0-83DE-D200F507C8B7}"/>
              </a:ext>
            </a:extLst>
          </p:cNvPr>
          <p:cNvSpPr>
            <a:spLocks noGrp="1"/>
          </p:cNvSpPr>
          <p:nvPr>
            <p:ph type="title"/>
          </p:nvPr>
        </p:nvSpPr>
        <p:spPr>
          <a:xfrm>
            <a:off x="407988" y="404813"/>
            <a:ext cx="9170279" cy="736959"/>
          </a:xfrm>
          <a:prstGeom prst="rect">
            <a:avLst/>
          </a:prstGeom>
        </p:spPr>
        <p:txBody>
          <a:bodyPr vert="horz" lIns="0" tIns="45720" rIns="0" bIns="45720" rtlCol="0" anchor="ctr">
            <a:normAutofit/>
          </a:bodyPr>
          <a:lstStyle/>
          <a:p>
            <a:r>
              <a:rPr lang="sv-SE" dirty="0"/>
              <a:t>Klicka här för att ändra format</a:t>
            </a:r>
          </a:p>
        </p:txBody>
      </p:sp>
      <p:sp>
        <p:nvSpPr>
          <p:cNvPr id="8" name="textruta 7">
            <a:extLst>
              <a:ext uri="{FF2B5EF4-FFF2-40B4-BE49-F238E27FC236}">
                <a16:creationId xmlns:a16="http://schemas.microsoft.com/office/drawing/2014/main" id="{CAEB2E3D-92F2-44E1-BB5F-C8FAE387A996}"/>
              </a:ext>
            </a:extLst>
          </p:cNvPr>
          <p:cNvSpPr txBox="1"/>
          <p:nvPr userDrawn="1"/>
        </p:nvSpPr>
        <p:spPr>
          <a:xfrm>
            <a:off x="407988" y="6454562"/>
            <a:ext cx="8640000" cy="144000"/>
          </a:xfrm>
          <a:prstGeom prst="rect">
            <a:avLst/>
          </a:prstGeom>
          <a:noFill/>
        </p:spPr>
        <p:txBody>
          <a:bodyPr wrap="square" lIns="0" tIns="0" rIns="0" bIns="0" rtlCol="0" anchor="ctr" anchorCtr="0">
            <a:noAutofit/>
          </a:bodyPr>
          <a:lstStyle/>
          <a:p>
            <a:r>
              <a:rPr lang="sv-SE" sz="1100" dirty="0">
                <a:solidFill>
                  <a:schemeClr val="tx1">
                    <a:lumMod val="95000"/>
                    <a:lumOff val="5000"/>
                  </a:schemeClr>
                </a:solidFill>
              </a:rPr>
              <a:t>Hållbar stad – öppen för världen</a:t>
            </a:r>
          </a:p>
        </p:txBody>
      </p:sp>
      <p:sp>
        <p:nvSpPr>
          <p:cNvPr id="3" name="Text Placeholder 2"/>
          <p:cNvSpPr>
            <a:spLocks noGrp="1"/>
          </p:cNvSpPr>
          <p:nvPr>
            <p:ph type="body" idx="1"/>
          </p:nvPr>
        </p:nvSpPr>
        <p:spPr>
          <a:xfrm>
            <a:off x="1056000" y="1744652"/>
            <a:ext cx="10080000" cy="4168785"/>
          </a:xfrm>
          <a:prstGeom prst="rect">
            <a:avLst/>
          </a:prstGeom>
        </p:spPr>
        <p:txBody>
          <a:bodyPr vert="horz" lIns="0" tIns="0" rIns="0" bIns="0" rtlCol="0">
            <a:norm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pic>
        <p:nvPicPr>
          <p:cNvPr id="9" name="Bildobjekt 8" descr="Logo" title="Logo">
            <a:extLst>
              <a:ext uri="{FF2B5EF4-FFF2-40B4-BE49-F238E27FC236}">
                <a16:creationId xmlns:a16="http://schemas.microsoft.com/office/drawing/2014/main" id="{E827BE2D-9929-4BFA-9192-B82AEC788915}"/>
              </a:ext>
            </a:extLst>
          </p:cNvPr>
          <p:cNvPicPr>
            <a:picLocks noChangeAspect="1"/>
          </p:cNvPicPr>
          <p:nvPr userDrawn="1"/>
        </p:nvPicPr>
        <p:blipFill>
          <a:blip r:embed="rId20"/>
          <a:stretch>
            <a:fillRect/>
          </a:stretch>
        </p:blipFill>
        <p:spPr>
          <a:xfrm>
            <a:off x="10297795" y="401983"/>
            <a:ext cx="1481456" cy="499915"/>
          </a:xfrm>
          <a:prstGeom prst="rect">
            <a:avLst/>
          </a:prstGeom>
        </p:spPr>
      </p:pic>
      <p:sp>
        <p:nvSpPr>
          <p:cNvPr id="2" name="Platshållare för bildnummer 1">
            <a:extLst>
              <a:ext uri="{FF2B5EF4-FFF2-40B4-BE49-F238E27FC236}">
                <a16:creationId xmlns:a16="http://schemas.microsoft.com/office/drawing/2014/main" id="{048D0267-35CA-45BC-A225-E420D66A8569}"/>
              </a:ext>
            </a:extLst>
          </p:cNvPr>
          <p:cNvSpPr>
            <a:spLocks noGrp="1"/>
          </p:cNvSpPr>
          <p:nvPr>
            <p:ph type="sldNum" sz="quarter" idx="4"/>
          </p:nvPr>
        </p:nvSpPr>
        <p:spPr>
          <a:xfrm>
            <a:off x="11136000" y="6453187"/>
            <a:ext cx="643250" cy="144463"/>
          </a:xfrm>
          <a:prstGeom prst="rect">
            <a:avLst/>
          </a:prstGeom>
        </p:spPr>
        <p:txBody>
          <a:bodyPr vert="horz" lIns="0" tIns="180000" rIns="0" bIns="0" rtlCol="0" anchor="b" anchorCtr="0"/>
          <a:lstStyle>
            <a:lvl1pPr algn="r">
              <a:defRPr sz="1000" b="1">
                <a:solidFill>
                  <a:schemeClr val="tx1">
                    <a:lumMod val="95000"/>
                    <a:lumOff val="5000"/>
                  </a:schemeClr>
                </a:solidFill>
              </a:defRPr>
            </a:lvl1p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886967930"/>
      </p:ext>
    </p:extLst>
  </p:cSld>
  <p:clrMap bg1="lt1" tx1="dk1" bg2="lt2" tx2="dk2" accent1="accent1" accent2="accent2" accent3="accent3" accent4="accent4" accent5="accent5" accent6="accent6" hlink="hlink" folHlink="folHlink"/>
  <p:sldLayoutIdLst>
    <p:sldLayoutId id="2147484044" r:id="rId1"/>
    <p:sldLayoutId id="2147484048" r:id="rId2"/>
    <p:sldLayoutId id="2147484050" r:id="rId3"/>
    <p:sldLayoutId id="2147484051" r:id="rId4"/>
    <p:sldLayoutId id="2147484052" r:id="rId5"/>
    <p:sldLayoutId id="2147484053" r:id="rId6"/>
    <p:sldLayoutId id="2147484054" r:id="rId7"/>
    <p:sldLayoutId id="2147484055" r:id="rId8"/>
    <p:sldLayoutId id="2147484056" r:id="rId9"/>
    <p:sldLayoutId id="2147484049" r:id="rId10"/>
    <p:sldLayoutId id="2147484057" r:id="rId11"/>
    <p:sldLayoutId id="2147484058" r:id="rId12"/>
    <p:sldLayoutId id="2147484047" r:id="rId13"/>
    <p:sldLayoutId id="2147484408" r:id="rId14"/>
    <p:sldLayoutId id="2147484409" r:id="rId15"/>
    <p:sldLayoutId id="2147484043" r:id="rId16"/>
    <p:sldLayoutId id="2147484529" r:id="rId17"/>
    <p:sldLayoutId id="2147484530" r:id="rId18"/>
  </p:sldLayoutIdLst>
  <p:hf sldNum="0" hdr="0" ftr="0" dt="0"/>
  <p:txStyles>
    <p:titleStyle>
      <a:lvl1pPr algn="l" defTabSz="914332" rtl="0" eaLnBrk="1" latinLnBrk="0" hangingPunct="1">
        <a:lnSpc>
          <a:spcPct val="90000"/>
        </a:lnSpc>
        <a:spcBef>
          <a:spcPct val="0"/>
        </a:spcBef>
        <a:buNone/>
        <a:defRPr sz="3000" b="1" kern="0" spc="0" baseline="0">
          <a:solidFill>
            <a:schemeClr val="tx1">
              <a:lumMod val="95000"/>
              <a:lumOff val="5000"/>
            </a:schemeClr>
          </a:solidFill>
          <a:latin typeface="+mj-lt"/>
          <a:ea typeface="+mj-ea"/>
          <a:cs typeface="+mj-cs"/>
        </a:defRPr>
      </a:lvl1pPr>
    </p:titleStyle>
    <p:body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lumMod val="95000"/>
              <a:lumOff val="5000"/>
            </a:schemeClr>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lumMod val="95000"/>
              <a:lumOff val="5000"/>
            </a:schemeClr>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3840" userDrawn="1">
          <p15:clr>
            <a:srgbClr val="F26B43"/>
          </p15:clr>
        </p15:guide>
        <p15:guide id="9" orient="horz" pos="255" userDrawn="1">
          <p15:clr>
            <a:srgbClr val="F26B43"/>
          </p15:clr>
        </p15:guide>
        <p15:guide id="10" pos="257" userDrawn="1">
          <p15:clr>
            <a:srgbClr val="F26B43"/>
          </p15:clr>
        </p15:guide>
        <p15:guide id="11" pos="7423" userDrawn="1">
          <p15:clr>
            <a:srgbClr val="F26B43"/>
          </p15:clr>
        </p15:guide>
        <p15:guide id="12" orient="horz" pos="4156" userDrawn="1">
          <p15:clr>
            <a:srgbClr val="F26B43"/>
          </p15:clr>
        </p15:guide>
        <p15:guide id="14" orient="horz" pos="1095" userDrawn="1">
          <p15:clr>
            <a:srgbClr val="F26B43"/>
          </p15:clr>
        </p15:guide>
        <p15:guide id="15" orient="horz" pos="550" userDrawn="1">
          <p15:clr>
            <a:srgbClr val="F26B43"/>
          </p15:clr>
        </p15:guide>
        <p15:guide id="16" orient="horz" pos="3725" userDrawn="1">
          <p15:clr>
            <a:srgbClr val="F26B43"/>
          </p15:clr>
        </p15:guide>
        <p15:guide id="17" orient="horz" pos="4065"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Platshållare för rubrik 1">
            <a:extLst>
              <a:ext uri="{FF2B5EF4-FFF2-40B4-BE49-F238E27FC236}">
                <a16:creationId xmlns:a16="http://schemas.microsoft.com/office/drawing/2014/main" id="{0F91ECD4-9258-45E0-83DE-D200F507C8B7}"/>
              </a:ext>
            </a:extLst>
          </p:cNvPr>
          <p:cNvSpPr>
            <a:spLocks noGrp="1"/>
          </p:cNvSpPr>
          <p:nvPr>
            <p:ph type="title"/>
          </p:nvPr>
        </p:nvSpPr>
        <p:spPr>
          <a:xfrm>
            <a:off x="407988" y="404813"/>
            <a:ext cx="9170279" cy="736959"/>
          </a:xfrm>
          <a:prstGeom prst="rect">
            <a:avLst/>
          </a:prstGeom>
        </p:spPr>
        <p:txBody>
          <a:bodyPr vert="horz" lIns="0" tIns="45720" rIns="0" bIns="45720" rtlCol="0" anchor="ctr">
            <a:normAutofit/>
          </a:bodyPr>
          <a:lstStyle/>
          <a:p>
            <a:r>
              <a:rPr lang="sv-SE" dirty="0"/>
              <a:t>Klicka här för att ändra format</a:t>
            </a:r>
          </a:p>
        </p:txBody>
      </p:sp>
      <p:sp>
        <p:nvSpPr>
          <p:cNvPr id="8" name="textruta 7">
            <a:extLst>
              <a:ext uri="{FF2B5EF4-FFF2-40B4-BE49-F238E27FC236}">
                <a16:creationId xmlns:a16="http://schemas.microsoft.com/office/drawing/2014/main" id="{CAEB2E3D-92F2-44E1-BB5F-C8FAE387A996}"/>
              </a:ext>
            </a:extLst>
          </p:cNvPr>
          <p:cNvSpPr txBox="1"/>
          <p:nvPr userDrawn="1"/>
        </p:nvSpPr>
        <p:spPr>
          <a:xfrm>
            <a:off x="407988" y="6454562"/>
            <a:ext cx="8640000" cy="144000"/>
          </a:xfrm>
          <a:prstGeom prst="rect">
            <a:avLst/>
          </a:prstGeom>
          <a:noFill/>
        </p:spPr>
        <p:txBody>
          <a:bodyPr wrap="square" lIns="0" tIns="0" rIns="0" bIns="0" rtlCol="0" anchor="ctr" anchorCtr="0">
            <a:noAutofit/>
          </a:bodyPr>
          <a:lstStyle/>
          <a:p>
            <a:r>
              <a:rPr lang="sv-SE" sz="1100" dirty="0">
                <a:solidFill>
                  <a:schemeClr val="tx1">
                    <a:lumMod val="95000"/>
                    <a:lumOff val="5000"/>
                  </a:schemeClr>
                </a:solidFill>
              </a:rPr>
              <a:t>Hållbar stad – öppen för världen</a:t>
            </a:r>
          </a:p>
        </p:txBody>
      </p:sp>
      <p:sp>
        <p:nvSpPr>
          <p:cNvPr id="3" name="Text Placeholder 2"/>
          <p:cNvSpPr>
            <a:spLocks noGrp="1"/>
          </p:cNvSpPr>
          <p:nvPr>
            <p:ph type="body" idx="1"/>
          </p:nvPr>
        </p:nvSpPr>
        <p:spPr>
          <a:xfrm>
            <a:off x="1056000" y="1744652"/>
            <a:ext cx="10080000" cy="4168785"/>
          </a:xfrm>
          <a:prstGeom prst="rect">
            <a:avLst/>
          </a:prstGeom>
        </p:spPr>
        <p:txBody>
          <a:bodyPr vert="horz" lIns="0" tIns="0" rIns="0" bIns="0" rtlCol="0">
            <a:norm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pic>
        <p:nvPicPr>
          <p:cNvPr id="9" name="Bildobjekt 8" descr="Logo" title="Logo">
            <a:extLst>
              <a:ext uri="{FF2B5EF4-FFF2-40B4-BE49-F238E27FC236}">
                <a16:creationId xmlns:a16="http://schemas.microsoft.com/office/drawing/2014/main" id="{E827BE2D-9929-4BFA-9192-B82AEC788915}"/>
              </a:ext>
            </a:extLst>
          </p:cNvPr>
          <p:cNvPicPr>
            <a:picLocks noChangeAspect="1"/>
          </p:cNvPicPr>
          <p:nvPr userDrawn="1"/>
        </p:nvPicPr>
        <p:blipFill>
          <a:blip r:embed="rId18"/>
          <a:stretch>
            <a:fillRect/>
          </a:stretch>
        </p:blipFill>
        <p:spPr>
          <a:xfrm>
            <a:off x="10297795" y="401983"/>
            <a:ext cx="1481456" cy="499915"/>
          </a:xfrm>
          <a:prstGeom prst="rect">
            <a:avLst/>
          </a:prstGeom>
        </p:spPr>
      </p:pic>
      <p:sp>
        <p:nvSpPr>
          <p:cNvPr id="7" name="Platshållare för bildnummer 1">
            <a:extLst>
              <a:ext uri="{FF2B5EF4-FFF2-40B4-BE49-F238E27FC236}">
                <a16:creationId xmlns:a16="http://schemas.microsoft.com/office/drawing/2014/main" id="{49735908-7AA6-42A8-8D13-0A0800940836}"/>
              </a:ext>
            </a:extLst>
          </p:cNvPr>
          <p:cNvSpPr>
            <a:spLocks noGrp="1"/>
          </p:cNvSpPr>
          <p:nvPr>
            <p:ph type="sldNum" sz="quarter" idx="4"/>
          </p:nvPr>
        </p:nvSpPr>
        <p:spPr>
          <a:xfrm>
            <a:off x="11136000" y="6453187"/>
            <a:ext cx="643250" cy="144463"/>
          </a:xfrm>
          <a:prstGeom prst="rect">
            <a:avLst/>
          </a:prstGeom>
        </p:spPr>
        <p:txBody>
          <a:bodyPr vert="horz" lIns="0" tIns="180000" rIns="0" bIns="0" rtlCol="0" anchor="b" anchorCtr="0"/>
          <a:lstStyle>
            <a:lvl1pPr algn="r">
              <a:defRPr sz="1000" b="1">
                <a:solidFill>
                  <a:schemeClr val="tx1">
                    <a:lumMod val="95000"/>
                    <a:lumOff val="5000"/>
                  </a:schemeClr>
                </a:solidFill>
              </a:defRPr>
            </a:lvl1p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4089848896"/>
      </p:ext>
    </p:extLst>
  </p:cSld>
  <p:clrMap bg1="lt1" tx1="dk1" bg2="lt2" tx2="dk2" accent1="accent1" accent2="accent2" accent3="accent3" accent4="accent4" accent5="accent5" accent6="accent6" hlink="hlink" folHlink="folHlink"/>
  <p:sldLayoutIdLst>
    <p:sldLayoutId id="2147484411" r:id="rId1"/>
    <p:sldLayoutId id="2147484412" r:id="rId2"/>
    <p:sldLayoutId id="2147484413" r:id="rId3"/>
    <p:sldLayoutId id="2147484414" r:id="rId4"/>
    <p:sldLayoutId id="2147484415" r:id="rId5"/>
    <p:sldLayoutId id="2147484416" r:id="rId6"/>
    <p:sldLayoutId id="2147484417" r:id="rId7"/>
    <p:sldLayoutId id="2147484418" r:id="rId8"/>
    <p:sldLayoutId id="2147484419" r:id="rId9"/>
    <p:sldLayoutId id="2147484420" r:id="rId10"/>
    <p:sldLayoutId id="2147484421" r:id="rId11"/>
    <p:sldLayoutId id="2147484422" r:id="rId12"/>
    <p:sldLayoutId id="2147484423" r:id="rId13"/>
    <p:sldLayoutId id="2147484424" r:id="rId14"/>
    <p:sldLayoutId id="2147484425" r:id="rId15"/>
    <p:sldLayoutId id="2147484426" r:id="rId16"/>
  </p:sldLayoutIdLst>
  <p:hf sldNum="0" hdr="0" ftr="0" dt="0"/>
  <p:txStyles>
    <p:titleStyle>
      <a:lvl1pPr algn="l" defTabSz="914332" rtl="0" eaLnBrk="1" latinLnBrk="0" hangingPunct="1">
        <a:lnSpc>
          <a:spcPct val="90000"/>
        </a:lnSpc>
        <a:spcBef>
          <a:spcPct val="0"/>
        </a:spcBef>
        <a:buNone/>
        <a:defRPr sz="3000" b="1" kern="0" spc="0" baseline="0">
          <a:solidFill>
            <a:schemeClr val="tx1">
              <a:lumMod val="95000"/>
              <a:lumOff val="5000"/>
            </a:schemeClr>
          </a:solidFill>
          <a:latin typeface="+mj-lt"/>
          <a:ea typeface="+mj-ea"/>
          <a:cs typeface="+mj-cs"/>
        </a:defRPr>
      </a:lvl1pPr>
    </p:titleStyle>
    <p:body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lumMod val="95000"/>
              <a:lumOff val="5000"/>
            </a:schemeClr>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lumMod val="95000"/>
              <a:lumOff val="5000"/>
            </a:schemeClr>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3840">
          <p15:clr>
            <a:srgbClr val="F26B43"/>
          </p15:clr>
        </p15:guide>
        <p15:guide id="9" orient="horz" pos="255">
          <p15:clr>
            <a:srgbClr val="F26B43"/>
          </p15:clr>
        </p15:guide>
        <p15:guide id="10" pos="257">
          <p15:clr>
            <a:srgbClr val="F26B43"/>
          </p15:clr>
        </p15:guide>
        <p15:guide id="11" pos="7423">
          <p15:clr>
            <a:srgbClr val="F26B43"/>
          </p15:clr>
        </p15:guide>
        <p15:guide id="12" orient="horz" pos="4156">
          <p15:clr>
            <a:srgbClr val="F26B43"/>
          </p15:clr>
        </p15:guide>
        <p15:guide id="14" orient="horz" pos="1095">
          <p15:clr>
            <a:srgbClr val="F26B43"/>
          </p15:clr>
        </p15:guide>
        <p15:guide id="15" orient="horz" pos="550">
          <p15:clr>
            <a:srgbClr val="F26B43"/>
          </p15:clr>
        </p15:guide>
        <p15:guide id="16" orient="horz" pos="3725">
          <p15:clr>
            <a:srgbClr val="F26B43"/>
          </p15:clr>
        </p15:guide>
        <p15:guide id="17" orient="horz" pos="4065">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Platshållare för rubrik 1">
            <a:extLst>
              <a:ext uri="{FF2B5EF4-FFF2-40B4-BE49-F238E27FC236}">
                <a16:creationId xmlns:a16="http://schemas.microsoft.com/office/drawing/2014/main" id="{0F91ECD4-9258-45E0-83DE-D200F507C8B7}"/>
              </a:ext>
            </a:extLst>
          </p:cNvPr>
          <p:cNvSpPr>
            <a:spLocks noGrp="1"/>
          </p:cNvSpPr>
          <p:nvPr>
            <p:ph type="title"/>
          </p:nvPr>
        </p:nvSpPr>
        <p:spPr>
          <a:xfrm>
            <a:off x="407988" y="404813"/>
            <a:ext cx="9170279" cy="736959"/>
          </a:xfrm>
          <a:prstGeom prst="rect">
            <a:avLst/>
          </a:prstGeom>
        </p:spPr>
        <p:txBody>
          <a:bodyPr vert="horz" lIns="0" tIns="45720" rIns="0" bIns="45720" rtlCol="0" anchor="ctr">
            <a:normAutofit/>
          </a:bodyPr>
          <a:lstStyle/>
          <a:p>
            <a:r>
              <a:rPr lang="sv-SE" dirty="0"/>
              <a:t>Klicka här för att ändra format</a:t>
            </a:r>
          </a:p>
        </p:txBody>
      </p:sp>
      <p:sp>
        <p:nvSpPr>
          <p:cNvPr id="3" name="Text Placeholder 2"/>
          <p:cNvSpPr>
            <a:spLocks noGrp="1"/>
          </p:cNvSpPr>
          <p:nvPr>
            <p:ph type="body" idx="1"/>
          </p:nvPr>
        </p:nvSpPr>
        <p:spPr>
          <a:xfrm>
            <a:off x="1056000" y="1744652"/>
            <a:ext cx="10080000" cy="4168785"/>
          </a:xfrm>
          <a:prstGeom prst="rect">
            <a:avLst/>
          </a:prstGeom>
        </p:spPr>
        <p:txBody>
          <a:bodyPr vert="horz" lIns="0" tIns="0" rIns="0" bIns="0" rtlCol="0">
            <a:norm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pic>
        <p:nvPicPr>
          <p:cNvPr id="9" name="Bildobjekt 8" descr="Logo" title="Logo">
            <a:extLst>
              <a:ext uri="{FF2B5EF4-FFF2-40B4-BE49-F238E27FC236}">
                <a16:creationId xmlns:a16="http://schemas.microsoft.com/office/drawing/2014/main" id="{E827BE2D-9929-4BFA-9192-B82AEC788915}"/>
              </a:ext>
            </a:extLst>
          </p:cNvPr>
          <p:cNvPicPr>
            <a:picLocks noChangeAspect="1"/>
          </p:cNvPicPr>
          <p:nvPr userDrawn="1"/>
        </p:nvPicPr>
        <p:blipFill>
          <a:blip r:embed="rId18"/>
          <a:stretch>
            <a:fillRect/>
          </a:stretch>
        </p:blipFill>
        <p:spPr>
          <a:xfrm>
            <a:off x="10297795" y="401983"/>
            <a:ext cx="1481456" cy="499915"/>
          </a:xfrm>
          <a:prstGeom prst="rect">
            <a:avLst/>
          </a:prstGeom>
        </p:spPr>
      </p:pic>
      <p:sp>
        <p:nvSpPr>
          <p:cNvPr id="7" name="textruta 6">
            <a:extLst>
              <a:ext uri="{FF2B5EF4-FFF2-40B4-BE49-F238E27FC236}">
                <a16:creationId xmlns:a16="http://schemas.microsoft.com/office/drawing/2014/main" id="{16FC2686-3742-4CA7-96AE-CD7BBA1A90F3}"/>
              </a:ext>
            </a:extLst>
          </p:cNvPr>
          <p:cNvSpPr txBox="1"/>
          <p:nvPr userDrawn="1"/>
        </p:nvSpPr>
        <p:spPr>
          <a:xfrm>
            <a:off x="407988" y="6454562"/>
            <a:ext cx="8640000" cy="144000"/>
          </a:xfrm>
          <a:prstGeom prst="rect">
            <a:avLst/>
          </a:prstGeom>
          <a:noFill/>
        </p:spPr>
        <p:txBody>
          <a:bodyPr wrap="square" lIns="0" tIns="0" rIns="0" bIns="0" rtlCol="0" anchor="ctr" anchorCtr="0">
            <a:noAutofit/>
          </a:bodyPr>
          <a:lstStyle/>
          <a:p>
            <a:r>
              <a:rPr lang="sv-SE" sz="1100" dirty="0">
                <a:solidFill>
                  <a:schemeClr val="tx1">
                    <a:lumMod val="95000"/>
                    <a:lumOff val="5000"/>
                  </a:schemeClr>
                </a:solidFill>
              </a:rPr>
              <a:t>Hållbar stad – öppen för världen</a:t>
            </a:r>
          </a:p>
        </p:txBody>
      </p:sp>
      <p:sp>
        <p:nvSpPr>
          <p:cNvPr id="10" name="Platshållare för bildnummer 1">
            <a:extLst>
              <a:ext uri="{FF2B5EF4-FFF2-40B4-BE49-F238E27FC236}">
                <a16:creationId xmlns:a16="http://schemas.microsoft.com/office/drawing/2014/main" id="{2A7AAA3E-885B-47E9-ACBA-A0293FCE587E}"/>
              </a:ext>
            </a:extLst>
          </p:cNvPr>
          <p:cNvSpPr>
            <a:spLocks noGrp="1"/>
          </p:cNvSpPr>
          <p:nvPr>
            <p:ph type="sldNum" sz="quarter" idx="4"/>
          </p:nvPr>
        </p:nvSpPr>
        <p:spPr>
          <a:xfrm>
            <a:off x="11136000" y="6453187"/>
            <a:ext cx="643250" cy="144463"/>
          </a:xfrm>
          <a:prstGeom prst="rect">
            <a:avLst/>
          </a:prstGeom>
        </p:spPr>
        <p:txBody>
          <a:bodyPr vert="horz" lIns="0" tIns="180000" rIns="0" bIns="0" rtlCol="0" anchor="b" anchorCtr="0"/>
          <a:lstStyle>
            <a:lvl1pPr algn="r">
              <a:defRPr sz="1000" b="1">
                <a:solidFill>
                  <a:schemeClr val="tx1">
                    <a:lumMod val="95000"/>
                    <a:lumOff val="5000"/>
                  </a:schemeClr>
                </a:solidFill>
              </a:defRPr>
            </a:lvl1p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523591297"/>
      </p:ext>
    </p:extLst>
  </p:cSld>
  <p:clrMap bg1="lt1" tx1="dk1" bg2="lt2" tx2="dk2" accent1="accent1" accent2="accent2" accent3="accent3" accent4="accent4" accent5="accent5" accent6="accent6" hlink="hlink" folHlink="folHlink"/>
  <p:sldLayoutIdLst>
    <p:sldLayoutId id="2147484428" r:id="rId1"/>
    <p:sldLayoutId id="2147484429" r:id="rId2"/>
    <p:sldLayoutId id="2147484430" r:id="rId3"/>
    <p:sldLayoutId id="2147484431" r:id="rId4"/>
    <p:sldLayoutId id="2147484432" r:id="rId5"/>
    <p:sldLayoutId id="2147484433" r:id="rId6"/>
    <p:sldLayoutId id="2147484434" r:id="rId7"/>
    <p:sldLayoutId id="2147484435" r:id="rId8"/>
    <p:sldLayoutId id="2147484436" r:id="rId9"/>
    <p:sldLayoutId id="2147484437" r:id="rId10"/>
    <p:sldLayoutId id="2147484438" r:id="rId11"/>
    <p:sldLayoutId id="2147484439" r:id="rId12"/>
    <p:sldLayoutId id="2147484440" r:id="rId13"/>
    <p:sldLayoutId id="2147484441" r:id="rId14"/>
    <p:sldLayoutId id="2147484442" r:id="rId15"/>
    <p:sldLayoutId id="2147484443" r:id="rId16"/>
  </p:sldLayoutIdLst>
  <p:hf sldNum="0" hdr="0" ftr="0" dt="0"/>
  <p:txStyles>
    <p:titleStyle>
      <a:lvl1pPr algn="l" defTabSz="914332" rtl="0" eaLnBrk="1" latinLnBrk="0" hangingPunct="1">
        <a:lnSpc>
          <a:spcPct val="90000"/>
        </a:lnSpc>
        <a:spcBef>
          <a:spcPct val="0"/>
        </a:spcBef>
        <a:buNone/>
        <a:defRPr sz="3000" b="1" kern="0" spc="0" baseline="0">
          <a:solidFill>
            <a:schemeClr val="tx1">
              <a:lumMod val="95000"/>
              <a:lumOff val="5000"/>
            </a:schemeClr>
          </a:solidFill>
          <a:latin typeface="+mj-lt"/>
          <a:ea typeface="+mj-ea"/>
          <a:cs typeface="+mj-cs"/>
        </a:defRPr>
      </a:lvl1pPr>
    </p:titleStyle>
    <p:body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lumMod val="95000"/>
              <a:lumOff val="5000"/>
            </a:schemeClr>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lumMod val="95000"/>
              <a:lumOff val="5000"/>
            </a:schemeClr>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3840">
          <p15:clr>
            <a:srgbClr val="F26B43"/>
          </p15:clr>
        </p15:guide>
        <p15:guide id="9" orient="horz" pos="255">
          <p15:clr>
            <a:srgbClr val="F26B43"/>
          </p15:clr>
        </p15:guide>
        <p15:guide id="10" pos="257">
          <p15:clr>
            <a:srgbClr val="F26B43"/>
          </p15:clr>
        </p15:guide>
        <p15:guide id="11" pos="7423">
          <p15:clr>
            <a:srgbClr val="F26B43"/>
          </p15:clr>
        </p15:guide>
        <p15:guide id="12" orient="horz" pos="4156">
          <p15:clr>
            <a:srgbClr val="F26B43"/>
          </p15:clr>
        </p15:guide>
        <p15:guide id="14" orient="horz" pos="1095">
          <p15:clr>
            <a:srgbClr val="F26B43"/>
          </p15:clr>
        </p15:guide>
        <p15:guide id="15" orient="horz" pos="550">
          <p15:clr>
            <a:srgbClr val="F26B43"/>
          </p15:clr>
        </p15:guide>
        <p15:guide id="16" orient="horz" pos="3725">
          <p15:clr>
            <a:srgbClr val="F26B43"/>
          </p15:clr>
        </p15:guide>
        <p15:guide id="17" orient="horz" pos="4065">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Platshållare för rubrik 1">
            <a:extLst>
              <a:ext uri="{FF2B5EF4-FFF2-40B4-BE49-F238E27FC236}">
                <a16:creationId xmlns:a16="http://schemas.microsoft.com/office/drawing/2014/main" id="{0F91ECD4-9258-45E0-83DE-D200F507C8B7}"/>
              </a:ext>
            </a:extLst>
          </p:cNvPr>
          <p:cNvSpPr>
            <a:spLocks noGrp="1"/>
          </p:cNvSpPr>
          <p:nvPr>
            <p:ph type="title"/>
          </p:nvPr>
        </p:nvSpPr>
        <p:spPr>
          <a:xfrm>
            <a:off x="407988" y="404813"/>
            <a:ext cx="9170279" cy="736959"/>
          </a:xfrm>
          <a:prstGeom prst="rect">
            <a:avLst/>
          </a:prstGeom>
        </p:spPr>
        <p:txBody>
          <a:bodyPr vert="horz" lIns="0" tIns="45720" rIns="0" bIns="45720" rtlCol="0" anchor="ctr">
            <a:normAutofit/>
          </a:bodyPr>
          <a:lstStyle/>
          <a:p>
            <a:r>
              <a:rPr lang="sv-SE" dirty="0"/>
              <a:t>Klicka här för att ändra format</a:t>
            </a:r>
          </a:p>
        </p:txBody>
      </p:sp>
      <p:sp>
        <p:nvSpPr>
          <p:cNvPr id="3" name="Text Placeholder 2"/>
          <p:cNvSpPr>
            <a:spLocks noGrp="1"/>
          </p:cNvSpPr>
          <p:nvPr>
            <p:ph type="body" idx="1"/>
          </p:nvPr>
        </p:nvSpPr>
        <p:spPr>
          <a:xfrm>
            <a:off x="1056000" y="1744652"/>
            <a:ext cx="10080000" cy="4168785"/>
          </a:xfrm>
          <a:prstGeom prst="rect">
            <a:avLst/>
          </a:prstGeom>
        </p:spPr>
        <p:txBody>
          <a:bodyPr vert="horz" lIns="0" tIns="0" rIns="0" bIns="0" rtlCol="0">
            <a:norm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pic>
        <p:nvPicPr>
          <p:cNvPr id="9" name="Bildobjekt 8" descr="Logo" title="Logo">
            <a:extLst>
              <a:ext uri="{FF2B5EF4-FFF2-40B4-BE49-F238E27FC236}">
                <a16:creationId xmlns:a16="http://schemas.microsoft.com/office/drawing/2014/main" id="{E827BE2D-9929-4BFA-9192-B82AEC788915}"/>
              </a:ext>
            </a:extLst>
          </p:cNvPr>
          <p:cNvPicPr>
            <a:picLocks noChangeAspect="1"/>
          </p:cNvPicPr>
          <p:nvPr userDrawn="1"/>
        </p:nvPicPr>
        <p:blipFill>
          <a:blip r:embed="rId18"/>
          <a:stretch>
            <a:fillRect/>
          </a:stretch>
        </p:blipFill>
        <p:spPr>
          <a:xfrm>
            <a:off x="10297795" y="401983"/>
            <a:ext cx="1481456" cy="499915"/>
          </a:xfrm>
          <a:prstGeom prst="rect">
            <a:avLst/>
          </a:prstGeom>
        </p:spPr>
      </p:pic>
      <p:sp>
        <p:nvSpPr>
          <p:cNvPr id="7" name="textruta 6">
            <a:extLst>
              <a:ext uri="{FF2B5EF4-FFF2-40B4-BE49-F238E27FC236}">
                <a16:creationId xmlns:a16="http://schemas.microsoft.com/office/drawing/2014/main" id="{7DFF76B2-A88A-470E-B646-73BDC425A6E8}"/>
              </a:ext>
            </a:extLst>
          </p:cNvPr>
          <p:cNvSpPr txBox="1"/>
          <p:nvPr userDrawn="1"/>
        </p:nvSpPr>
        <p:spPr>
          <a:xfrm>
            <a:off x="407988" y="6454562"/>
            <a:ext cx="8640000" cy="144000"/>
          </a:xfrm>
          <a:prstGeom prst="rect">
            <a:avLst/>
          </a:prstGeom>
          <a:noFill/>
        </p:spPr>
        <p:txBody>
          <a:bodyPr wrap="square" lIns="0" tIns="0" rIns="0" bIns="0" rtlCol="0" anchor="ctr" anchorCtr="0">
            <a:noAutofit/>
          </a:bodyPr>
          <a:lstStyle/>
          <a:p>
            <a:r>
              <a:rPr lang="sv-SE" sz="1100" dirty="0">
                <a:solidFill>
                  <a:schemeClr val="tx1">
                    <a:lumMod val="95000"/>
                    <a:lumOff val="5000"/>
                  </a:schemeClr>
                </a:solidFill>
              </a:rPr>
              <a:t>Hållbar stad – öppen för världen</a:t>
            </a:r>
          </a:p>
        </p:txBody>
      </p:sp>
      <p:sp>
        <p:nvSpPr>
          <p:cNvPr id="10" name="Platshållare för bildnummer 1">
            <a:extLst>
              <a:ext uri="{FF2B5EF4-FFF2-40B4-BE49-F238E27FC236}">
                <a16:creationId xmlns:a16="http://schemas.microsoft.com/office/drawing/2014/main" id="{4D8D5E03-09FD-47B8-83A3-7C8B23D877BF}"/>
              </a:ext>
            </a:extLst>
          </p:cNvPr>
          <p:cNvSpPr>
            <a:spLocks noGrp="1"/>
          </p:cNvSpPr>
          <p:nvPr>
            <p:ph type="sldNum" sz="quarter" idx="4"/>
          </p:nvPr>
        </p:nvSpPr>
        <p:spPr>
          <a:xfrm>
            <a:off x="11136000" y="6453187"/>
            <a:ext cx="643250" cy="144463"/>
          </a:xfrm>
          <a:prstGeom prst="rect">
            <a:avLst/>
          </a:prstGeom>
        </p:spPr>
        <p:txBody>
          <a:bodyPr vert="horz" lIns="0" tIns="180000" rIns="0" bIns="0" rtlCol="0" anchor="b" anchorCtr="0"/>
          <a:lstStyle>
            <a:lvl1pPr algn="r">
              <a:defRPr sz="1000" b="1">
                <a:solidFill>
                  <a:schemeClr val="tx1">
                    <a:lumMod val="95000"/>
                    <a:lumOff val="5000"/>
                  </a:schemeClr>
                </a:solidFill>
              </a:defRPr>
            </a:lvl1p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096936714"/>
      </p:ext>
    </p:extLst>
  </p:cSld>
  <p:clrMap bg1="lt1" tx1="dk1" bg2="lt2" tx2="dk2" accent1="accent1" accent2="accent2" accent3="accent3" accent4="accent4" accent5="accent5" accent6="accent6" hlink="hlink" folHlink="folHlink"/>
  <p:sldLayoutIdLst>
    <p:sldLayoutId id="2147484445" r:id="rId1"/>
    <p:sldLayoutId id="2147484446" r:id="rId2"/>
    <p:sldLayoutId id="2147484447" r:id="rId3"/>
    <p:sldLayoutId id="2147484448" r:id="rId4"/>
    <p:sldLayoutId id="2147484449" r:id="rId5"/>
    <p:sldLayoutId id="2147484450" r:id="rId6"/>
    <p:sldLayoutId id="2147484451" r:id="rId7"/>
    <p:sldLayoutId id="2147484452" r:id="rId8"/>
    <p:sldLayoutId id="2147484453" r:id="rId9"/>
    <p:sldLayoutId id="2147484454" r:id="rId10"/>
    <p:sldLayoutId id="2147484455" r:id="rId11"/>
    <p:sldLayoutId id="2147484456" r:id="rId12"/>
    <p:sldLayoutId id="2147484457" r:id="rId13"/>
    <p:sldLayoutId id="2147484458" r:id="rId14"/>
    <p:sldLayoutId id="2147484459" r:id="rId15"/>
    <p:sldLayoutId id="2147484460" r:id="rId16"/>
  </p:sldLayoutIdLst>
  <p:hf sldNum="0" hdr="0" ftr="0" dt="0"/>
  <p:txStyles>
    <p:titleStyle>
      <a:lvl1pPr algn="l" defTabSz="914332" rtl="0" eaLnBrk="1" latinLnBrk="0" hangingPunct="1">
        <a:lnSpc>
          <a:spcPct val="90000"/>
        </a:lnSpc>
        <a:spcBef>
          <a:spcPct val="0"/>
        </a:spcBef>
        <a:buNone/>
        <a:defRPr sz="3000" b="1" kern="0" spc="0" baseline="0">
          <a:solidFill>
            <a:schemeClr val="tx1">
              <a:lumMod val="95000"/>
              <a:lumOff val="5000"/>
            </a:schemeClr>
          </a:solidFill>
          <a:latin typeface="+mj-lt"/>
          <a:ea typeface="+mj-ea"/>
          <a:cs typeface="+mj-cs"/>
        </a:defRPr>
      </a:lvl1pPr>
    </p:titleStyle>
    <p:body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lumMod val="95000"/>
              <a:lumOff val="5000"/>
            </a:schemeClr>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lumMod val="95000"/>
              <a:lumOff val="5000"/>
            </a:schemeClr>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3840">
          <p15:clr>
            <a:srgbClr val="F26B43"/>
          </p15:clr>
        </p15:guide>
        <p15:guide id="9" orient="horz" pos="255">
          <p15:clr>
            <a:srgbClr val="F26B43"/>
          </p15:clr>
        </p15:guide>
        <p15:guide id="10" pos="257">
          <p15:clr>
            <a:srgbClr val="F26B43"/>
          </p15:clr>
        </p15:guide>
        <p15:guide id="11" pos="7423">
          <p15:clr>
            <a:srgbClr val="F26B43"/>
          </p15:clr>
        </p15:guide>
        <p15:guide id="12" orient="horz" pos="4156">
          <p15:clr>
            <a:srgbClr val="F26B43"/>
          </p15:clr>
        </p15:guide>
        <p15:guide id="14" orient="horz" pos="1095">
          <p15:clr>
            <a:srgbClr val="F26B43"/>
          </p15:clr>
        </p15:guide>
        <p15:guide id="15" orient="horz" pos="550">
          <p15:clr>
            <a:srgbClr val="F26B43"/>
          </p15:clr>
        </p15:guide>
        <p15:guide id="16" orient="horz" pos="3725">
          <p15:clr>
            <a:srgbClr val="F26B43"/>
          </p15:clr>
        </p15:guide>
        <p15:guide id="17" orient="horz" pos="4065">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Platshållare för rubrik 1">
            <a:extLst>
              <a:ext uri="{FF2B5EF4-FFF2-40B4-BE49-F238E27FC236}">
                <a16:creationId xmlns:a16="http://schemas.microsoft.com/office/drawing/2014/main" id="{0F91ECD4-9258-45E0-83DE-D200F507C8B7}"/>
              </a:ext>
            </a:extLst>
          </p:cNvPr>
          <p:cNvSpPr>
            <a:spLocks noGrp="1"/>
          </p:cNvSpPr>
          <p:nvPr>
            <p:ph type="title"/>
          </p:nvPr>
        </p:nvSpPr>
        <p:spPr>
          <a:xfrm>
            <a:off x="407988" y="404813"/>
            <a:ext cx="9170279" cy="736959"/>
          </a:xfrm>
          <a:prstGeom prst="rect">
            <a:avLst/>
          </a:prstGeom>
        </p:spPr>
        <p:txBody>
          <a:bodyPr vert="horz" lIns="0" tIns="45720" rIns="0" bIns="45720" rtlCol="0" anchor="ctr">
            <a:normAutofit/>
          </a:bodyPr>
          <a:lstStyle/>
          <a:p>
            <a:r>
              <a:rPr lang="sv-SE" dirty="0"/>
              <a:t>Klicka här för att ändra format</a:t>
            </a:r>
          </a:p>
        </p:txBody>
      </p:sp>
      <p:sp>
        <p:nvSpPr>
          <p:cNvPr id="3" name="Text Placeholder 2"/>
          <p:cNvSpPr>
            <a:spLocks noGrp="1"/>
          </p:cNvSpPr>
          <p:nvPr>
            <p:ph type="body" idx="1"/>
          </p:nvPr>
        </p:nvSpPr>
        <p:spPr>
          <a:xfrm>
            <a:off x="1056000" y="1744652"/>
            <a:ext cx="10080000" cy="4168785"/>
          </a:xfrm>
          <a:prstGeom prst="rect">
            <a:avLst/>
          </a:prstGeom>
        </p:spPr>
        <p:txBody>
          <a:bodyPr vert="horz" lIns="0" tIns="0" rIns="0" bIns="0" rtlCol="0">
            <a:norm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pic>
        <p:nvPicPr>
          <p:cNvPr id="9" name="Bildobjekt 8" descr="Logo" title="Logo">
            <a:extLst>
              <a:ext uri="{FF2B5EF4-FFF2-40B4-BE49-F238E27FC236}">
                <a16:creationId xmlns:a16="http://schemas.microsoft.com/office/drawing/2014/main" id="{E827BE2D-9929-4BFA-9192-B82AEC788915}"/>
              </a:ext>
            </a:extLst>
          </p:cNvPr>
          <p:cNvPicPr>
            <a:picLocks noChangeAspect="1"/>
          </p:cNvPicPr>
          <p:nvPr userDrawn="1"/>
        </p:nvPicPr>
        <p:blipFill>
          <a:blip r:embed="rId18"/>
          <a:stretch>
            <a:fillRect/>
          </a:stretch>
        </p:blipFill>
        <p:spPr>
          <a:xfrm>
            <a:off x="10297795" y="401983"/>
            <a:ext cx="1481456" cy="499915"/>
          </a:xfrm>
          <a:prstGeom prst="rect">
            <a:avLst/>
          </a:prstGeom>
        </p:spPr>
      </p:pic>
      <p:sp>
        <p:nvSpPr>
          <p:cNvPr id="7" name="textruta 6">
            <a:extLst>
              <a:ext uri="{FF2B5EF4-FFF2-40B4-BE49-F238E27FC236}">
                <a16:creationId xmlns:a16="http://schemas.microsoft.com/office/drawing/2014/main" id="{F4542BD5-103E-4DB5-88FB-E05DB9624044}"/>
              </a:ext>
            </a:extLst>
          </p:cNvPr>
          <p:cNvSpPr txBox="1"/>
          <p:nvPr userDrawn="1"/>
        </p:nvSpPr>
        <p:spPr>
          <a:xfrm>
            <a:off x="407988" y="6454562"/>
            <a:ext cx="8640000" cy="144000"/>
          </a:xfrm>
          <a:prstGeom prst="rect">
            <a:avLst/>
          </a:prstGeom>
          <a:noFill/>
        </p:spPr>
        <p:txBody>
          <a:bodyPr wrap="square" lIns="0" tIns="0" rIns="0" bIns="0" rtlCol="0" anchor="ctr" anchorCtr="0">
            <a:noAutofit/>
          </a:bodyPr>
          <a:lstStyle/>
          <a:p>
            <a:r>
              <a:rPr lang="sv-SE" sz="1100" dirty="0">
                <a:solidFill>
                  <a:schemeClr val="tx1">
                    <a:lumMod val="95000"/>
                    <a:lumOff val="5000"/>
                  </a:schemeClr>
                </a:solidFill>
              </a:rPr>
              <a:t>Hållbar stad – öppen för världen</a:t>
            </a:r>
          </a:p>
        </p:txBody>
      </p:sp>
      <p:sp>
        <p:nvSpPr>
          <p:cNvPr id="10" name="Platshållare för bildnummer 1">
            <a:extLst>
              <a:ext uri="{FF2B5EF4-FFF2-40B4-BE49-F238E27FC236}">
                <a16:creationId xmlns:a16="http://schemas.microsoft.com/office/drawing/2014/main" id="{ACAA70FC-8994-456B-8FC6-D537F840626C}"/>
              </a:ext>
            </a:extLst>
          </p:cNvPr>
          <p:cNvSpPr>
            <a:spLocks noGrp="1"/>
          </p:cNvSpPr>
          <p:nvPr>
            <p:ph type="sldNum" sz="quarter" idx="4"/>
          </p:nvPr>
        </p:nvSpPr>
        <p:spPr>
          <a:xfrm>
            <a:off x="11136000" y="6453187"/>
            <a:ext cx="643250" cy="144463"/>
          </a:xfrm>
          <a:prstGeom prst="rect">
            <a:avLst/>
          </a:prstGeom>
        </p:spPr>
        <p:txBody>
          <a:bodyPr vert="horz" lIns="0" tIns="180000" rIns="0" bIns="0" rtlCol="0" anchor="b" anchorCtr="0"/>
          <a:lstStyle>
            <a:lvl1pPr algn="r">
              <a:defRPr sz="1000" b="1">
                <a:solidFill>
                  <a:schemeClr val="tx1">
                    <a:lumMod val="95000"/>
                    <a:lumOff val="5000"/>
                  </a:schemeClr>
                </a:solidFill>
              </a:defRPr>
            </a:lvl1p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9459540"/>
      </p:ext>
    </p:extLst>
  </p:cSld>
  <p:clrMap bg1="lt1" tx1="dk1" bg2="lt2" tx2="dk2" accent1="accent1" accent2="accent2" accent3="accent3" accent4="accent4" accent5="accent5" accent6="accent6" hlink="hlink" folHlink="folHlink"/>
  <p:sldLayoutIdLst>
    <p:sldLayoutId id="2147484462" r:id="rId1"/>
    <p:sldLayoutId id="2147484463" r:id="rId2"/>
    <p:sldLayoutId id="2147484464" r:id="rId3"/>
    <p:sldLayoutId id="2147484465" r:id="rId4"/>
    <p:sldLayoutId id="2147484466" r:id="rId5"/>
    <p:sldLayoutId id="2147484467" r:id="rId6"/>
    <p:sldLayoutId id="2147484468" r:id="rId7"/>
    <p:sldLayoutId id="2147484469" r:id="rId8"/>
    <p:sldLayoutId id="2147484470" r:id="rId9"/>
    <p:sldLayoutId id="2147484471" r:id="rId10"/>
    <p:sldLayoutId id="2147484472" r:id="rId11"/>
    <p:sldLayoutId id="2147484473" r:id="rId12"/>
    <p:sldLayoutId id="2147484474" r:id="rId13"/>
    <p:sldLayoutId id="2147484475" r:id="rId14"/>
    <p:sldLayoutId id="2147484476" r:id="rId15"/>
    <p:sldLayoutId id="2147484477" r:id="rId16"/>
  </p:sldLayoutIdLst>
  <p:hf sldNum="0" hdr="0" ftr="0" dt="0"/>
  <p:txStyles>
    <p:titleStyle>
      <a:lvl1pPr algn="l" defTabSz="914332" rtl="0" eaLnBrk="1" latinLnBrk="0" hangingPunct="1">
        <a:lnSpc>
          <a:spcPct val="90000"/>
        </a:lnSpc>
        <a:spcBef>
          <a:spcPct val="0"/>
        </a:spcBef>
        <a:buNone/>
        <a:defRPr sz="3000" b="1" kern="0" spc="0" baseline="0">
          <a:solidFill>
            <a:schemeClr val="tx1">
              <a:lumMod val="95000"/>
              <a:lumOff val="5000"/>
            </a:schemeClr>
          </a:solidFill>
          <a:latin typeface="+mj-lt"/>
          <a:ea typeface="+mj-ea"/>
          <a:cs typeface="+mj-cs"/>
        </a:defRPr>
      </a:lvl1pPr>
    </p:titleStyle>
    <p:body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lumMod val="95000"/>
              <a:lumOff val="5000"/>
            </a:schemeClr>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lumMod val="95000"/>
              <a:lumOff val="5000"/>
            </a:schemeClr>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3840">
          <p15:clr>
            <a:srgbClr val="F26B43"/>
          </p15:clr>
        </p15:guide>
        <p15:guide id="9" orient="horz" pos="255">
          <p15:clr>
            <a:srgbClr val="F26B43"/>
          </p15:clr>
        </p15:guide>
        <p15:guide id="10" pos="257">
          <p15:clr>
            <a:srgbClr val="F26B43"/>
          </p15:clr>
        </p15:guide>
        <p15:guide id="11" pos="7423">
          <p15:clr>
            <a:srgbClr val="F26B43"/>
          </p15:clr>
        </p15:guide>
        <p15:guide id="12" orient="horz" pos="4156">
          <p15:clr>
            <a:srgbClr val="F26B43"/>
          </p15:clr>
        </p15:guide>
        <p15:guide id="14" orient="horz" pos="1095">
          <p15:clr>
            <a:srgbClr val="F26B43"/>
          </p15:clr>
        </p15:guide>
        <p15:guide id="15" orient="horz" pos="550">
          <p15:clr>
            <a:srgbClr val="F26B43"/>
          </p15:clr>
        </p15:guide>
        <p15:guide id="16" orient="horz" pos="3725">
          <p15:clr>
            <a:srgbClr val="F26B43"/>
          </p15:clr>
        </p15:guide>
        <p15:guide id="17" orient="horz" pos="4065">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Platshållare för rubrik 1">
            <a:extLst>
              <a:ext uri="{FF2B5EF4-FFF2-40B4-BE49-F238E27FC236}">
                <a16:creationId xmlns:a16="http://schemas.microsoft.com/office/drawing/2014/main" id="{0F91ECD4-9258-45E0-83DE-D200F507C8B7}"/>
              </a:ext>
            </a:extLst>
          </p:cNvPr>
          <p:cNvSpPr>
            <a:spLocks noGrp="1"/>
          </p:cNvSpPr>
          <p:nvPr>
            <p:ph type="title"/>
          </p:nvPr>
        </p:nvSpPr>
        <p:spPr>
          <a:xfrm>
            <a:off x="407988" y="404813"/>
            <a:ext cx="9170279" cy="736959"/>
          </a:xfrm>
          <a:prstGeom prst="rect">
            <a:avLst/>
          </a:prstGeom>
        </p:spPr>
        <p:txBody>
          <a:bodyPr vert="horz" lIns="0" tIns="45720" rIns="0" bIns="45720" rtlCol="0" anchor="ctr">
            <a:normAutofit/>
          </a:bodyPr>
          <a:lstStyle/>
          <a:p>
            <a:r>
              <a:rPr lang="sv-SE" dirty="0"/>
              <a:t>Klicka här för att ändra format</a:t>
            </a:r>
          </a:p>
        </p:txBody>
      </p:sp>
      <p:sp>
        <p:nvSpPr>
          <p:cNvPr id="3" name="Text Placeholder 2"/>
          <p:cNvSpPr>
            <a:spLocks noGrp="1"/>
          </p:cNvSpPr>
          <p:nvPr>
            <p:ph type="body" idx="1"/>
          </p:nvPr>
        </p:nvSpPr>
        <p:spPr>
          <a:xfrm>
            <a:off x="1056000" y="1744652"/>
            <a:ext cx="10080000" cy="4168785"/>
          </a:xfrm>
          <a:prstGeom prst="rect">
            <a:avLst/>
          </a:prstGeom>
        </p:spPr>
        <p:txBody>
          <a:bodyPr vert="horz" lIns="0" tIns="0" rIns="0" bIns="0" rtlCol="0">
            <a:norm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pic>
        <p:nvPicPr>
          <p:cNvPr id="9" name="Bildobjekt 8" descr="Logo" title="Logo">
            <a:extLst>
              <a:ext uri="{FF2B5EF4-FFF2-40B4-BE49-F238E27FC236}">
                <a16:creationId xmlns:a16="http://schemas.microsoft.com/office/drawing/2014/main" id="{E827BE2D-9929-4BFA-9192-B82AEC788915}"/>
              </a:ext>
            </a:extLst>
          </p:cNvPr>
          <p:cNvPicPr>
            <a:picLocks noChangeAspect="1"/>
          </p:cNvPicPr>
          <p:nvPr userDrawn="1"/>
        </p:nvPicPr>
        <p:blipFill>
          <a:blip r:embed="rId18"/>
          <a:stretch>
            <a:fillRect/>
          </a:stretch>
        </p:blipFill>
        <p:spPr>
          <a:xfrm>
            <a:off x="10297795" y="401983"/>
            <a:ext cx="1481456" cy="499915"/>
          </a:xfrm>
          <a:prstGeom prst="rect">
            <a:avLst/>
          </a:prstGeom>
        </p:spPr>
      </p:pic>
      <p:sp>
        <p:nvSpPr>
          <p:cNvPr id="7" name="textruta 6">
            <a:extLst>
              <a:ext uri="{FF2B5EF4-FFF2-40B4-BE49-F238E27FC236}">
                <a16:creationId xmlns:a16="http://schemas.microsoft.com/office/drawing/2014/main" id="{BA98ADB3-7E4F-4041-B143-C1933A3E0DE3}"/>
              </a:ext>
            </a:extLst>
          </p:cNvPr>
          <p:cNvSpPr txBox="1"/>
          <p:nvPr userDrawn="1"/>
        </p:nvSpPr>
        <p:spPr>
          <a:xfrm>
            <a:off x="407988" y="6454562"/>
            <a:ext cx="8640000" cy="144000"/>
          </a:xfrm>
          <a:prstGeom prst="rect">
            <a:avLst/>
          </a:prstGeom>
          <a:noFill/>
        </p:spPr>
        <p:txBody>
          <a:bodyPr wrap="square" lIns="0" tIns="0" rIns="0" bIns="0" rtlCol="0" anchor="ctr" anchorCtr="0">
            <a:noAutofit/>
          </a:bodyPr>
          <a:lstStyle/>
          <a:p>
            <a:r>
              <a:rPr lang="sv-SE" sz="1100" dirty="0">
                <a:solidFill>
                  <a:schemeClr val="tx1">
                    <a:lumMod val="95000"/>
                    <a:lumOff val="5000"/>
                  </a:schemeClr>
                </a:solidFill>
              </a:rPr>
              <a:t>Hållbar stad – öppen för världen</a:t>
            </a:r>
          </a:p>
        </p:txBody>
      </p:sp>
      <p:sp>
        <p:nvSpPr>
          <p:cNvPr id="10" name="Platshållare för bildnummer 1">
            <a:extLst>
              <a:ext uri="{FF2B5EF4-FFF2-40B4-BE49-F238E27FC236}">
                <a16:creationId xmlns:a16="http://schemas.microsoft.com/office/drawing/2014/main" id="{3F2844B7-CEF6-4069-B35D-9858A8789980}"/>
              </a:ext>
            </a:extLst>
          </p:cNvPr>
          <p:cNvSpPr>
            <a:spLocks noGrp="1"/>
          </p:cNvSpPr>
          <p:nvPr>
            <p:ph type="sldNum" sz="quarter" idx="4"/>
          </p:nvPr>
        </p:nvSpPr>
        <p:spPr>
          <a:xfrm>
            <a:off x="11136000" y="6453187"/>
            <a:ext cx="643250" cy="144463"/>
          </a:xfrm>
          <a:prstGeom prst="rect">
            <a:avLst/>
          </a:prstGeom>
        </p:spPr>
        <p:txBody>
          <a:bodyPr vert="horz" lIns="0" tIns="180000" rIns="0" bIns="0" rtlCol="0" anchor="b" anchorCtr="0"/>
          <a:lstStyle>
            <a:lvl1pPr algn="r">
              <a:defRPr sz="1000" b="1">
                <a:solidFill>
                  <a:schemeClr val="tx1">
                    <a:lumMod val="95000"/>
                    <a:lumOff val="5000"/>
                  </a:schemeClr>
                </a:solidFill>
              </a:defRPr>
            </a:lvl1p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757771119"/>
      </p:ext>
    </p:extLst>
  </p:cSld>
  <p:clrMap bg1="lt1" tx1="dk1" bg2="lt2" tx2="dk2" accent1="accent1" accent2="accent2" accent3="accent3" accent4="accent4" accent5="accent5" accent6="accent6" hlink="hlink" folHlink="folHlink"/>
  <p:sldLayoutIdLst>
    <p:sldLayoutId id="2147484479" r:id="rId1"/>
    <p:sldLayoutId id="2147484480" r:id="rId2"/>
    <p:sldLayoutId id="2147484481" r:id="rId3"/>
    <p:sldLayoutId id="2147484482" r:id="rId4"/>
    <p:sldLayoutId id="2147484483" r:id="rId5"/>
    <p:sldLayoutId id="2147484484" r:id="rId6"/>
    <p:sldLayoutId id="2147484485" r:id="rId7"/>
    <p:sldLayoutId id="2147484486" r:id="rId8"/>
    <p:sldLayoutId id="2147484487" r:id="rId9"/>
    <p:sldLayoutId id="2147484488" r:id="rId10"/>
    <p:sldLayoutId id="2147484489" r:id="rId11"/>
    <p:sldLayoutId id="2147484490" r:id="rId12"/>
    <p:sldLayoutId id="2147484491" r:id="rId13"/>
    <p:sldLayoutId id="2147484492" r:id="rId14"/>
    <p:sldLayoutId id="2147484493" r:id="rId15"/>
    <p:sldLayoutId id="2147484494" r:id="rId16"/>
  </p:sldLayoutIdLst>
  <p:hf sldNum="0" hdr="0" ftr="0" dt="0"/>
  <p:txStyles>
    <p:titleStyle>
      <a:lvl1pPr algn="l" defTabSz="914332" rtl="0" eaLnBrk="1" latinLnBrk="0" hangingPunct="1">
        <a:lnSpc>
          <a:spcPct val="90000"/>
        </a:lnSpc>
        <a:spcBef>
          <a:spcPct val="0"/>
        </a:spcBef>
        <a:buNone/>
        <a:defRPr sz="3000" b="1" kern="0" spc="0" baseline="0">
          <a:solidFill>
            <a:schemeClr val="tx1">
              <a:lumMod val="95000"/>
              <a:lumOff val="5000"/>
            </a:schemeClr>
          </a:solidFill>
          <a:latin typeface="+mj-lt"/>
          <a:ea typeface="+mj-ea"/>
          <a:cs typeface="+mj-cs"/>
        </a:defRPr>
      </a:lvl1pPr>
    </p:titleStyle>
    <p:body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lumMod val="95000"/>
              <a:lumOff val="5000"/>
            </a:schemeClr>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lumMod val="95000"/>
              <a:lumOff val="5000"/>
            </a:schemeClr>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3840">
          <p15:clr>
            <a:srgbClr val="F26B43"/>
          </p15:clr>
        </p15:guide>
        <p15:guide id="9" orient="horz" pos="255">
          <p15:clr>
            <a:srgbClr val="F26B43"/>
          </p15:clr>
        </p15:guide>
        <p15:guide id="10" pos="257">
          <p15:clr>
            <a:srgbClr val="F26B43"/>
          </p15:clr>
        </p15:guide>
        <p15:guide id="11" pos="7423">
          <p15:clr>
            <a:srgbClr val="F26B43"/>
          </p15:clr>
        </p15:guide>
        <p15:guide id="12" orient="horz" pos="4156">
          <p15:clr>
            <a:srgbClr val="F26B43"/>
          </p15:clr>
        </p15:guide>
        <p15:guide id="14" orient="horz" pos="1095">
          <p15:clr>
            <a:srgbClr val="F26B43"/>
          </p15:clr>
        </p15:guide>
        <p15:guide id="15" orient="horz" pos="550">
          <p15:clr>
            <a:srgbClr val="F26B43"/>
          </p15:clr>
        </p15:guide>
        <p15:guide id="16" orient="horz" pos="3725">
          <p15:clr>
            <a:srgbClr val="F26B43"/>
          </p15:clr>
        </p15:guide>
        <p15:guide id="17" orient="horz" pos="4065">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Platshållare för rubrik 1">
            <a:extLst>
              <a:ext uri="{FF2B5EF4-FFF2-40B4-BE49-F238E27FC236}">
                <a16:creationId xmlns:a16="http://schemas.microsoft.com/office/drawing/2014/main" id="{0F91ECD4-9258-45E0-83DE-D200F507C8B7}"/>
              </a:ext>
            </a:extLst>
          </p:cNvPr>
          <p:cNvSpPr>
            <a:spLocks noGrp="1"/>
          </p:cNvSpPr>
          <p:nvPr>
            <p:ph type="title"/>
          </p:nvPr>
        </p:nvSpPr>
        <p:spPr>
          <a:xfrm>
            <a:off x="407988" y="404813"/>
            <a:ext cx="9170279" cy="736959"/>
          </a:xfrm>
          <a:prstGeom prst="rect">
            <a:avLst/>
          </a:prstGeom>
        </p:spPr>
        <p:txBody>
          <a:bodyPr vert="horz" lIns="0" tIns="45720" rIns="0" bIns="45720" rtlCol="0" anchor="ctr">
            <a:normAutofit/>
          </a:bodyPr>
          <a:lstStyle/>
          <a:p>
            <a:r>
              <a:rPr lang="sv-SE" dirty="0"/>
              <a:t>Klicka här för att ändra format</a:t>
            </a:r>
          </a:p>
        </p:txBody>
      </p:sp>
      <p:sp>
        <p:nvSpPr>
          <p:cNvPr id="3" name="Text Placeholder 2"/>
          <p:cNvSpPr>
            <a:spLocks noGrp="1"/>
          </p:cNvSpPr>
          <p:nvPr>
            <p:ph type="body" idx="1"/>
          </p:nvPr>
        </p:nvSpPr>
        <p:spPr>
          <a:xfrm>
            <a:off x="1056000" y="1744652"/>
            <a:ext cx="10080000" cy="4168785"/>
          </a:xfrm>
          <a:prstGeom prst="rect">
            <a:avLst/>
          </a:prstGeom>
        </p:spPr>
        <p:txBody>
          <a:bodyPr vert="horz" lIns="0" tIns="0" rIns="0" bIns="0" rtlCol="0">
            <a:norm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pic>
        <p:nvPicPr>
          <p:cNvPr id="9" name="Bildobjekt 8" descr="Logo" title="Logo">
            <a:extLst>
              <a:ext uri="{FF2B5EF4-FFF2-40B4-BE49-F238E27FC236}">
                <a16:creationId xmlns:a16="http://schemas.microsoft.com/office/drawing/2014/main" id="{E827BE2D-9929-4BFA-9192-B82AEC788915}"/>
              </a:ext>
            </a:extLst>
          </p:cNvPr>
          <p:cNvPicPr>
            <a:picLocks noChangeAspect="1"/>
          </p:cNvPicPr>
          <p:nvPr userDrawn="1"/>
        </p:nvPicPr>
        <p:blipFill>
          <a:blip r:embed="rId18"/>
          <a:stretch>
            <a:fillRect/>
          </a:stretch>
        </p:blipFill>
        <p:spPr>
          <a:xfrm>
            <a:off x="10297795" y="401983"/>
            <a:ext cx="1481456" cy="499915"/>
          </a:xfrm>
          <a:prstGeom prst="rect">
            <a:avLst/>
          </a:prstGeom>
        </p:spPr>
      </p:pic>
      <p:sp>
        <p:nvSpPr>
          <p:cNvPr id="7" name="textruta 6">
            <a:extLst>
              <a:ext uri="{FF2B5EF4-FFF2-40B4-BE49-F238E27FC236}">
                <a16:creationId xmlns:a16="http://schemas.microsoft.com/office/drawing/2014/main" id="{C30862AA-79CD-47D7-A508-195920CF797F}"/>
              </a:ext>
            </a:extLst>
          </p:cNvPr>
          <p:cNvSpPr txBox="1"/>
          <p:nvPr userDrawn="1"/>
        </p:nvSpPr>
        <p:spPr>
          <a:xfrm>
            <a:off x="407988" y="6454562"/>
            <a:ext cx="8640000" cy="144000"/>
          </a:xfrm>
          <a:prstGeom prst="rect">
            <a:avLst/>
          </a:prstGeom>
          <a:noFill/>
        </p:spPr>
        <p:txBody>
          <a:bodyPr wrap="square" lIns="0" tIns="0" rIns="0" bIns="0" rtlCol="0" anchor="ctr" anchorCtr="0">
            <a:noAutofit/>
          </a:bodyPr>
          <a:lstStyle/>
          <a:p>
            <a:r>
              <a:rPr lang="sv-SE" sz="1100" dirty="0">
                <a:solidFill>
                  <a:schemeClr val="tx1">
                    <a:lumMod val="95000"/>
                    <a:lumOff val="5000"/>
                  </a:schemeClr>
                </a:solidFill>
              </a:rPr>
              <a:t>Hållbar stad – öppen för världen</a:t>
            </a:r>
          </a:p>
        </p:txBody>
      </p:sp>
      <p:sp>
        <p:nvSpPr>
          <p:cNvPr id="10" name="Platshållare för bildnummer 1">
            <a:extLst>
              <a:ext uri="{FF2B5EF4-FFF2-40B4-BE49-F238E27FC236}">
                <a16:creationId xmlns:a16="http://schemas.microsoft.com/office/drawing/2014/main" id="{0B5FE696-6F97-4D3C-86EA-DA1B9AC17F4B}"/>
              </a:ext>
            </a:extLst>
          </p:cNvPr>
          <p:cNvSpPr>
            <a:spLocks noGrp="1"/>
          </p:cNvSpPr>
          <p:nvPr>
            <p:ph type="sldNum" sz="quarter" idx="4"/>
          </p:nvPr>
        </p:nvSpPr>
        <p:spPr>
          <a:xfrm>
            <a:off x="11136000" y="6453187"/>
            <a:ext cx="643250" cy="144463"/>
          </a:xfrm>
          <a:prstGeom prst="rect">
            <a:avLst/>
          </a:prstGeom>
        </p:spPr>
        <p:txBody>
          <a:bodyPr vert="horz" lIns="0" tIns="180000" rIns="0" bIns="0" rtlCol="0" anchor="b" anchorCtr="0"/>
          <a:lstStyle>
            <a:lvl1pPr algn="r">
              <a:defRPr sz="1000" b="1">
                <a:solidFill>
                  <a:schemeClr val="tx1">
                    <a:lumMod val="95000"/>
                    <a:lumOff val="5000"/>
                  </a:schemeClr>
                </a:solidFill>
              </a:defRPr>
            </a:lvl1p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98833470"/>
      </p:ext>
    </p:extLst>
  </p:cSld>
  <p:clrMap bg1="lt1" tx1="dk1" bg2="lt2" tx2="dk2" accent1="accent1" accent2="accent2" accent3="accent3" accent4="accent4" accent5="accent5" accent6="accent6" hlink="hlink" folHlink="folHlink"/>
  <p:sldLayoutIdLst>
    <p:sldLayoutId id="2147484496" r:id="rId1"/>
    <p:sldLayoutId id="2147484497" r:id="rId2"/>
    <p:sldLayoutId id="2147484498" r:id="rId3"/>
    <p:sldLayoutId id="2147484499" r:id="rId4"/>
    <p:sldLayoutId id="2147484500" r:id="rId5"/>
    <p:sldLayoutId id="2147484501" r:id="rId6"/>
    <p:sldLayoutId id="2147484502" r:id="rId7"/>
    <p:sldLayoutId id="2147484503" r:id="rId8"/>
    <p:sldLayoutId id="2147484504" r:id="rId9"/>
    <p:sldLayoutId id="2147484505" r:id="rId10"/>
    <p:sldLayoutId id="2147484506" r:id="rId11"/>
    <p:sldLayoutId id="2147484507" r:id="rId12"/>
    <p:sldLayoutId id="2147484508" r:id="rId13"/>
    <p:sldLayoutId id="2147484509" r:id="rId14"/>
    <p:sldLayoutId id="2147484510" r:id="rId15"/>
    <p:sldLayoutId id="2147484511" r:id="rId16"/>
  </p:sldLayoutIdLst>
  <p:hf sldNum="0" hdr="0" ftr="0" dt="0"/>
  <p:txStyles>
    <p:titleStyle>
      <a:lvl1pPr algn="l" defTabSz="914332" rtl="0" eaLnBrk="1" latinLnBrk="0" hangingPunct="1">
        <a:lnSpc>
          <a:spcPct val="90000"/>
        </a:lnSpc>
        <a:spcBef>
          <a:spcPct val="0"/>
        </a:spcBef>
        <a:buNone/>
        <a:defRPr sz="3000" b="1" kern="0" spc="0" baseline="0">
          <a:solidFill>
            <a:schemeClr val="tx1">
              <a:lumMod val="95000"/>
              <a:lumOff val="5000"/>
            </a:schemeClr>
          </a:solidFill>
          <a:latin typeface="+mj-lt"/>
          <a:ea typeface="+mj-ea"/>
          <a:cs typeface="+mj-cs"/>
        </a:defRPr>
      </a:lvl1pPr>
    </p:titleStyle>
    <p:body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lumMod val="95000"/>
              <a:lumOff val="5000"/>
            </a:schemeClr>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lumMod val="95000"/>
              <a:lumOff val="5000"/>
            </a:schemeClr>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3840">
          <p15:clr>
            <a:srgbClr val="F26B43"/>
          </p15:clr>
        </p15:guide>
        <p15:guide id="9" orient="horz" pos="255">
          <p15:clr>
            <a:srgbClr val="F26B43"/>
          </p15:clr>
        </p15:guide>
        <p15:guide id="10" pos="257">
          <p15:clr>
            <a:srgbClr val="F26B43"/>
          </p15:clr>
        </p15:guide>
        <p15:guide id="11" pos="7423">
          <p15:clr>
            <a:srgbClr val="F26B43"/>
          </p15:clr>
        </p15:guide>
        <p15:guide id="12" orient="horz" pos="4156">
          <p15:clr>
            <a:srgbClr val="F26B43"/>
          </p15:clr>
        </p15:guide>
        <p15:guide id="14" orient="horz" pos="1095">
          <p15:clr>
            <a:srgbClr val="F26B43"/>
          </p15:clr>
        </p15:guide>
        <p15:guide id="15" orient="horz" pos="550">
          <p15:clr>
            <a:srgbClr val="F26B43"/>
          </p15:clr>
        </p15:guide>
        <p15:guide id="16" orient="horz" pos="3725">
          <p15:clr>
            <a:srgbClr val="F26B43"/>
          </p15:clr>
        </p15:guide>
        <p15:guide id="17" orient="horz" pos="4065">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Platshållare för rubrik 1">
            <a:extLst>
              <a:ext uri="{FF2B5EF4-FFF2-40B4-BE49-F238E27FC236}">
                <a16:creationId xmlns:a16="http://schemas.microsoft.com/office/drawing/2014/main" id="{0F91ECD4-9258-45E0-83DE-D200F507C8B7}"/>
              </a:ext>
            </a:extLst>
          </p:cNvPr>
          <p:cNvSpPr>
            <a:spLocks noGrp="1"/>
          </p:cNvSpPr>
          <p:nvPr>
            <p:ph type="title"/>
          </p:nvPr>
        </p:nvSpPr>
        <p:spPr>
          <a:xfrm>
            <a:off x="407988" y="404813"/>
            <a:ext cx="9170279" cy="736959"/>
          </a:xfrm>
          <a:prstGeom prst="rect">
            <a:avLst/>
          </a:prstGeom>
        </p:spPr>
        <p:txBody>
          <a:bodyPr vert="horz" lIns="0" tIns="45720" rIns="0" bIns="45720" rtlCol="0" anchor="ctr">
            <a:normAutofit/>
          </a:bodyPr>
          <a:lstStyle/>
          <a:p>
            <a:r>
              <a:rPr lang="sv-SE" dirty="0"/>
              <a:t>Klicka här för att ändra format</a:t>
            </a:r>
          </a:p>
        </p:txBody>
      </p:sp>
      <p:sp>
        <p:nvSpPr>
          <p:cNvPr id="3" name="Text Placeholder 2"/>
          <p:cNvSpPr>
            <a:spLocks noGrp="1"/>
          </p:cNvSpPr>
          <p:nvPr>
            <p:ph type="body" idx="1"/>
          </p:nvPr>
        </p:nvSpPr>
        <p:spPr>
          <a:xfrm>
            <a:off x="1056000" y="1744652"/>
            <a:ext cx="10080000" cy="4168785"/>
          </a:xfrm>
          <a:prstGeom prst="rect">
            <a:avLst/>
          </a:prstGeom>
        </p:spPr>
        <p:txBody>
          <a:bodyPr vert="horz" lIns="0" tIns="0" rIns="0" bIns="0" rtlCol="0">
            <a:norm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pic>
        <p:nvPicPr>
          <p:cNvPr id="9" name="Bildobjekt 8" descr="Logo" title="Logo">
            <a:extLst>
              <a:ext uri="{FF2B5EF4-FFF2-40B4-BE49-F238E27FC236}">
                <a16:creationId xmlns:a16="http://schemas.microsoft.com/office/drawing/2014/main" id="{E827BE2D-9929-4BFA-9192-B82AEC788915}"/>
              </a:ext>
            </a:extLst>
          </p:cNvPr>
          <p:cNvPicPr>
            <a:picLocks noChangeAspect="1"/>
          </p:cNvPicPr>
          <p:nvPr userDrawn="1"/>
        </p:nvPicPr>
        <p:blipFill>
          <a:blip r:embed="rId18"/>
          <a:stretch>
            <a:fillRect/>
          </a:stretch>
        </p:blipFill>
        <p:spPr>
          <a:xfrm>
            <a:off x="10297795" y="401983"/>
            <a:ext cx="1481456" cy="499915"/>
          </a:xfrm>
          <a:prstGeom prst="rect">
            <a:avLst/>
          </a:prstGeom>
        </p:spPr>
      </p:pic>
      <p:sp>
        <p:nvSpPr>
          <p:cNvPr id="7" name="textruta 6">
            <a:extLst>
              <a:ext uri="{FF2B5EF4-FFF2-40B4-BE49-F238E27FC236}">
                <a16:creationId xmlns:a16="http://schemas.microsoft.com/office/drawing/2014/main" id="{06A2100A-00F3-4208-962E-587779F2E0C0}"/>
              </a:ext>
            </a:extLst>
          </p:cNvPr>
          <p:cNvSpPr txBox="1"/>
          <p:nvPr userDrawn="1"/>
        </p:nvSpPr>
        <p:spPr>
          <a:xfrm>
            <a:off x="407988" y="6454562"/>
            <a:ext cx="8640000" cy="144000"/>
          </a:xfrm>
          <a:prstGeom prst="rect">
            <a:avLst/>
          </a:prstGeom>
          <a:noFill/>
        </p:spPr>
        <p:txBody>
          <a:bodyPr wrap="square" lIns="0" tIns="0" rIns="0" bIns="0" rtlCol="0" anchor="ctr" anchorCtr="0">
            <a:noAutofit/>
          </a:bodyPr>
          <a:lstStyle/>
          <a:p>
            <a:r>
              <a:rPr lang="sv-SE" sz="1100" dirty="0">
                <a:solidFill>
                  <a:schemeClr val="tx1">
                    <a:lumMod val="95000"/>
                    <a:lumOff val="5000"/>
                  </a:schemeClr>
                </a:solidFill>
              </a:rPr>
              <a:t>Hållbar stad – öppen för världen</a:t>
            </a:r>
          </a:p>
        </p:txBody>
      </p:sp>
      <p:sp>
        <p:nvSpPr>
          <p:cNvPr id="10" name="Platshållare för bildnummer 1">
            <a:extLst>
              <a:ext uri="{FF2B5EF4-FFF2-40B4-BE49-F238E27FC236}">
                <a16:creationId xmlns:a16="http://schemas.microsoft.com/office/drawing/2014/main" id="{F508861A-5DB9-448E-9A9B-FD5CEF06B171}"/>
              </a:ext>
            </a:extLst>
          </p:cNvPr>
          <p:cNvSpPr>
            <a:spLocks noGrp="1"/>
          </p:cNvSpPr>
          <p:nvPr>
            <p:ph type="sldNum" sz="quarter" idx="4"/>
          </p:nvPr>
        </p:nvSpPr>
        <p:spPr>
          <a:xfrm>
            <a:off x="11136000" y="6453187"/>
            <a:ext cx="643250" cy="144463"/>
          </a:xfrm>
          <a:prstGeom prst="rect">
            <a:avLst/>
          </a:prstGeom>
        </p:spPr>
        <p:txBody>
          <a:bodyPr vert="horz" lIns="0" tIns="180000" rIns="0" bIns="0" rtlCol="0" anchor="b" anchorCtr="0"/>
          <a:lstStyle>
            <a:lvl1pPr algn="r">
              <a:defRPr sz="1000" b="1">
                <a:solidFill>
                  <a:schemeClr val="tx1">
                    <a:lumMod val="95000"/>
                    <a:lumOff val="5000"/>
                  </a:schemeClr>
                </a:solidFill>
              </a:defRPr>
            </a:lvl1p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082768213"/>
      </p:ext>
    </p:extLst>
  </p:cSld>
  <p:clrMap bg1="lt1" tx1="dk1" bg2="lt2" tx2="dk2" accent1="accent1" accent2="accent2" accent3="accent3" accent4="accent4" accent5="accent5" accent6="accent6" hlink="hlink" folHlink="folHlink"/>
  <p:sldLayoutIdLst>
    <p:sldLayoutId id="2147484513" r:id="rId1"/>
    <p:sldLayoutId id="2147484514" r:id="rId2"/>
    <p:sldLayoutId id="2147484515" r:id="rId3"/>
    <p:sldLayoutId id="2147484516" r:id="rId4"/>
    <p:sldLayoutId id="2147484517" r:id="rId5"/>
    <p:sldLayoutId id="2147484518" r:id="rId6"/>
    <p:sldLayoutId id="2147484519" r:id="rId7"/>
    <p:sldLayoutId id="2147484520" r:id="rId8"/>
    <p:sldLayoutId id="2147484521" r:id="rId9"/>
    <p:sldLayoutId id="2147484522" r:id="rId10"/>
    <p:sldLayoutId id="2147484523" r:id="rId11"/>
    <p:sldLayoutId id="2147484524" r:id="rId12"/>
    <p:sldLayoutId id="2147484525" r:id="rId13"/>
    <p:sldLayoutId id="2147484526" r:id="rId14"/>
    <p:sldLayoutId id="2147484527" r:id="rId15"/>
    <p:sldLayoutId id="2147484528" r:id="rId16"/>
  </p:sldLayoutIdLst>
  <p:hf sldNum="0" hdr="0" ftr="0" dt="0"/>
  <p:txStyles>
    <p:titleStyle>
      <a:lvl1pPr algn="l" defTabSz="914332" rtl="0" eaLnBrk="1" latinLnBrk="0" hangingPunct="1">
        <a:lnSpc>
          <a:spcPct val="90000"/>
        </a:lnSpc>
        <a:spcBef>
          <a:spcPct val="0"/>
        </a:spcBef>
        <a:buNone/>
        <a:defRPr sz="3000" b="1" kern="0" spc="0" baseline="0">
          <a:solidFill>
            <a:schemeClr val="tx1">
              <a:lumMod val="95000"/>
              <a:lumOff val="5000"/>
            </a:schemeClr>
          </a:solidFill>
          <a:latin typeface="+mj-lt"/>
          <a:ea typeface="+mj-ea"/>
          <a:cs typeface="+mj-cs"/>
        </a:defRPr>
      </a:lvl1pPr>
    </p:titleStyle>
    <p:body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lumMod val="95000"/>
              <a:lumOff val="5000"/>
            </a:schemeClr>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lumMod val="95000"/>
              <a:lumOff val="5000"/>
            </a:schemeClr>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3840">
          <p15:clr>
            <a:srgbClr val="F26B43"/>
          </p15:clr>
        </p15:guide>
        <p15:guide id="9" orient="horz" pos="255">
          <p15:clr>
            <a:srgbClr val="F26B43"/>
          </p15:clr>
        </p15:guide>
        <p15:guide id="10" pos="257">
          <p15:clr>
            <a:srgbClr val="F26B43"/>
          </p15:clr>
        </p15:guide>
        <p15:guide id="11" pos="7423">
          <p15:clr>
            <a:srgbClr val="F26B43"/>
          </p15:clr>
        </p15:guide>
        <p15:guide id="12" orient="horz" pos="4156">
          <p15:clr>
            <a:srgbClr val="F26B43"/>
          </p15:clr>
        </p15:guide>
        <p15:guide id="14" orient="horz" pos="1095">
          <p15:clr>
            <a:srgbClr val="F26B43"/>
          </p15:clr>
        </p15:guide>
        <p15:guide id="15" orient="horz" pos="550">
          <p15:clr>
            <a:srgbClr val="F26B43"/>
          </p15:clr>
        </p15:guide>
        <p15:guide id="16" orient="horz" pos="3725">
          <p15:clr>
            <a:srgbClr val="F26B43"/>
          </p15:clr>
        </p15:guide>
        <p15:guide id="17" orient="horz" pos="4065">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5.goteborg.se/prod/AldreVardOmsorg/LIS/Verksamhetshandbok/Verksamh.nsf/DE721B66D65AD991C125873E00452A0D/$File/C12585EC0039DFBAKLJGC6AGYC.docx?OpenElement" TargetMode="External"/><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7.jpg"/><Relationship Id="rId3" Type="http://schemas.openxmlformats.org/officeDocument/2006/relationships/image" Target="../media/image12.jpg"/><Relationship Id="rId7" Type="http://schemas.openxmlformats.org/officeDocument/2006/relationships/image" Target="../media/image16.jp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14.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7.sv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1.sv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svg"/><Relationship Id="rId4" Type="http://schemas.openxmlformats.org/officeDocument/2006/relationships/image" Target="../media/image19.svg"/><Relationship Id="rId9"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31.svg"/><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hyperlink" Target="https://intranat.goteborg.se/wps/portal/int?uri=gbglnk:Intranat.styrandedokument&amp;dominoURL=https://www5.goteborg.se/prod/Stadsledningskontoret/LIS/Verksamhetshandbok/Forfattn.nsf/0/5C2560086F77CD2FC1258521004855C9?OpenDocument&amp;highlight=2,polisanm%C3%A4lan"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intranat.goteborg.se/wps/portal/!ut/p/z0/04_Sj9CPykssy0xPLMnMz0vMAfIjo8ziDdxdPN2NnQ183f19DQwczf2NfI0Mwwx9PIz0C7IdFQEGmABN/"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hyperlink" Target="https://storgoteborg.boj.se/" TargetMode="External"/><Relationship Id="rId4" Type="http://schemas.openxmlformats.org/officeDocument/2006/relationships/hyperlink" Target="https://goteborg.se/wps/portal?uri=gbglnk%3a201611512369911"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7.xml"/><Relationship Id="rId5" Type="http://schemas.openxmlformats.org/officeDocument/2006/relationships/image" Target="../media/image6.jpg"/><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www.av.se/arbetsmiljoarbete-och-inspektioner/publikationer/foreskrifter/beslutade-foreskrifter-som-trader-i-kraft-2025/afs-20232/?o=n#6kap-ensamarbete"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5.goteborg.se/prod/Stadsledningskontoret/LIS/Verksamhetshandbok/Forfattn.nsf/A040F0216CF79F64C12581FC0038B89E/$File/C12574360024D6C7WEBVC3P22B.pdf?OpenElement" TargetMode="External"/><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5920628-F32D-4B59-82A3-068B459839A7}"/>
              </a:ext>
            </a:extLst>
          </p:cNvPr>
          <p:cNvSpPr>
            <a:spLocks noGrp="1"/>
          </p:cNvSpPr>
          <p:nvPr>
            <p:ph type="ctrTitle"/>
          </p:nvPr>
        </p:nvSpPr>
        <p:spPr>
          <a:xfrm>
            <a:off x="1731696" y="2815772"/>
            <a:ext cx="8728608" cy="1349829"/>
          </a:xfrm>
        </p:spPr>
        <p:txBody>
          <a:bodyPr/>
          <a:lstStyle/>
          <a:p>
            <a:r>
              <a:rPr lang="sv-SE" dirty="0"/>
              <a:t>Otillåten påverkan samt hot och våld</a:t>
            </a:r>
            <a:endParaRPr lang="sv-SE" sz="2000" dirty="0"/>
          </a:p>
        </p:txBody>
      </p:sp>
      <p:sp>
        <p:nvSpPr>
          <p:cNvPr id="3" name="Platshållare för text 2">
            <a:extLst>
              <a:ext uri="{FF2B5EF4-FFF2-40B4-BE49-F238E27FC236}">
                <a16:creationId xmlns:a16="http://schemas.microsoft.com/office/drawing/2014/main" id="{27097D5D-E399-4255-9468-0116A1B0B0E1}"/>
              </a:ext>
            </a:extLst>
          </p:cNvPr>
          <p:cNvSpPr>
            <a:spLocks noGrp="1"/>
          </p:cNvSpPr>
          <p:nvPr>
            <p:ph type="body" sz="quarter" idx="10"/>
          </p:nvPr>
        </p:nvSpPr>
        <p:spPr/>
        <p:txBody>
          <a:bodyPr vert="horz" lIns="0" tIns="0" rIns="0" bIns="0" rtlCol="0" anchor="t">
            <a:noAutofit/>
          </a:bodyPr>
          <a:lstStyle/>
          <a:p>
            <a:r>
              <a:rPr lang="sv-SE" dirty="0"/>
              <a:t>Äldre samt vård- och omsorgsförvaltningen</a:t>
            </a:r>
          </a:p>
        </p:txBody>
      </p:sp>
      <p:sp>
        <p:nvSpPr>
          <p:cNvPr id="4" name="Platshållare för text 3">
            <a:extLst>
              <a:ext uri="{FF2B5EF4-FFF2-40B4-BE49-F238E27FC236}">
                <a16:creationId xmlns:a16="http://schemas.microsoft.com/office/drawing/2014/main" id="{67432880-EABA-4426-91B8-2D839C20B2ED}"/>
              </a:ext>
            </a:extLst>
          </p:cNvPr>
          <p:cNvSpPr>
            <a:spLocks noGrp="1"/>
          </p:cNvSpPr>
          <p:nvPr>
            <p:ph type="body" sz="quarter" idx="11"/>
          </p:nvPr>
        </p:nvSpPr>
        <p:spPr/>
        <p:txBody>
          <a:bodyPr vert="horz" lIns="0" tIns="0" rIns="0" bIns="0" rtlCol="0" anchor="t">
            <a:noAutofit/>
          </a:bodyPr>
          <a:lstStyle/>
          <a:p>
            <a:endParaRPr lang="sv-SE" b="1" dirty="0">
              <a:ea typeface="+mn-lt"/>
              <a:cs typeface="+mn-lt"/>
            </a:endParaRPr>
          </a:p>
          <a:p>
            <a:endParaRPr lang="sv-SE" dirty="0">
              <a:cs typeface="Arial"/>
            </a:endParaRPr>
          </a:p>
        </p:txBody>
      </p:sp>
      <p:sp>
        <p:nvSpPr>
          <p:cNvPr id="5" name="Rubrik 1">
            <a:extLst>
              <a:ext uri="{FF2B5EF4-FFF2-40B4-BE49-F238E27FC236}">
                <a16:creationId xmlns:a16="http://schemas.microsoft.com/office/drawing/2014/main" id="{79B44193-C86E-4C87-85C5-D47F8E97BE93}"/>
              </a:ext>
            </a:extLst>
          </p:cNvPr>
          <p:cNvSpPr txBox="1">
            <a:spLocks/>
          </p:cNvSpPr>
          <p:nvPr/>
        </p:nvSpPr>
        <p:spPr>
          <a:xfrm>
            <a:off x="1731696" y="2815772"/>
            <a:ext cx="8728608" cy="1349829"/>
          </a:xfrm>
          <a:prstGeom prst="rect">
            <a:avLst/>
          </a:prstGeom>
        </p:spPr>
        <p:txBody>
          <a:bodyPr vert="horz" lIns="0" tIns="45720" rIns="0" bIns="45720" rtlCol="0" anchor="ctr" anchorCtr="0">
            <a:noAutofit/>
          </a:bodyPr>
          <a:lstStyle>
            <a:lvl1pPr algn="l" defTabSz="914332" rtl="0" eaLnBrk="1" latinLnBrk="0" hangingPunct="1">
              <a:lnSpc>
                <a:spcPct val="90000"/>
              </a:lnSpc>
              <a:spcBef>
                <a:spcPct val="0"/>
              </a:spcBef>
              <a:buNone/>
              <a:defRPr sz="4200" b="1" kern="0" spc="0" baseline="0">
                <a:solidFill>
                  <a:schemeClr val="bg1"/>
                </a:solidFill>
                <a:latin typeface="+mj-lt"/>
                <a:ea typeface="+mj-ea"/>
                <a:cs typeface="+mj-cs"/>
              </a:defRPr>
            </a:lvl1pPr>
          </a:lstStyle>
          <a:p>
            <a:endParaRPr lang="sv-SE" sz="1800" dirty="0"/>
          </a:p>
        </p:txBody>
      </p:sp>
    </p:spTree>
    <p:extLst>
      <p:ext uri="{BB962C8B-B14F-4D97-AF65-F5344CB8AC3E}">
        <p14:creationId xmlns:p14="http://schemas.microsoft.com/office/powerpoint/2010/main" val="2962311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xit" presetSubtype="0" fill="hold" grpId="0" nodeType="withEffect" nodePh="1">
                                  <p:stCondLst>
                                    <p:cond delay="0"/>
                                  </p:stCondLst>
                                  <p:endCondLst>
                                    <p:cond evt="begin" delay="0">
                                      <p:tn val="7"/>
                                    </p:cond>
                                  </p:endCondLst>
                                  <p:childTnLst>
                                    <p:set>
                                      <p:cBhvr>
                                        <p:cTn id="8"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A853527-AA8C-406D-B6D3-94E37B98507D}"/>
              </a:ext>
            </a:extLst>
          </p:cNvPr>
          <p:cNvSpPr>
            <a:spLocks noGrp="1"/>
          </p:cNvSpPr>
          <p:nvPr>
            <p:ph type="title"/>
          </p:nvPr>
        </p:nvSpPr>
        <p:spPr/>
        <p:txBody>
          <a:bodyPr/>
          <a:lstStyle/>
          <a:p>
            <a:r>
              <a:rPr lang="sv-SE" dirty="0"/>
              <a:t>Förvaltningsövergripande rutin</a:t>
            </a:r>
          </a:p>
        </p:txBody>
      </p:sp>
      <p:sp>
        <p:nvSpPr>
          <p:cNvPr id="3" name="Platshållare för innehåll 2">
            <a:extLst>
              <a:ext uri="{FF2B5EF4-FFF2-40B4-BE49-F238E27FC236}">
                <a16:creationId xmlns:a16="http://schemas.microsoft.com/office/drawing/2014/main" id="{D477678E-6DF6-4CA1-84EA-591E7666AEF2}"/>
              </a:ext>
            </a:extLst>
          </p:cNvPr>
          <p:cNvSpPr>
            <a:spLocks noGrp="1"/>
          </p:cNvSpPr>
          <p:nvPr>
            <p:ph sz="half" idx="10"/>
          </p:nvPr>
        </p:nvSpPr>
        <p:spPr>
          <a:xfrm>
            <a:off x="408004" y="1141772"/>
            <a:ext cx="5488424" cy="4599381"/>
          </a:xfrm>
        </p:spPr>
        <p:txBody>
          <a:bodyPr>
            <a:normAutofit/>
          </a:bodyPr>
          <a:lstStyle/>
          <a:p>
            <a:r>
              <a:rPr lang="sv-SE" sz="1800" dirty="0">
                <a:effectLst/>
                <a:latin typeface="Arial" panose="020B0604020202020204" pitchFamily="34" charset="0"/>
                <a:ea typeface="Arial" panose="020B0604020202020204" pitchFamily="34" charset="0"/>
              </a:rPr>
              <a:t>Denna rutin är avsedd att vara ett stöd när chef tillsammans med medarbetare på arbetsplatser i Äldre samt vård- och omsorgsförvaltningen tar fram en arbetsplatsanpassad handlingsplan mot hot och våld. </a:t>
            </a:r>
          </a:p>
          <a:p>
            <a:pPr marR="364490">
              <a:lnSpc>
                <a:spcPct val="115000"/>
              </a:lnSpc>
              <a:spcBef>
                <a:spcPts val="1040"/>
              </a:spcBef>
              <a:spcAft>
                <a:spcPts val="0"/>
              </a:spcAft>
            </a:pPr>
            <a:r>
              <a:rPr lang="sv-SE" sz="1800" dirty="0">
                <a:effectLst/>
                <a:latin typeface="Arial" panose="020B0604020202020204" pitchFamily="34" charset="0"/>
                <a:ea typeface="Arial" panose="020B0604020202020204" pitchFamily="34" charset="0"/>
              </a:rPr>
              <a:t>Denna rutin riktar sig till alla anställda i Äldre samt vård- och omsorgsförvaltningen och syftar till att skapa en trygg och säker arbetsplats.</a:t>
            </a:r>
          </a:p>
          <a:p>
            <a:r>
              <a:rPr lang="sv-SE" sz="1800" dirty="0">
                <a:effectLst/>
                <a:latin typeface="Arial" panose="020B0604020202020204" pitchFamily="34" charset="0"/>
                <a:ea typeface="Arial" panose="020B0604020202020204" pitchFamily="34" charset="0"/>
              </a:rPr>
              <a:t>Rutinen innehåller tips och råd på hur vi kan arbeta förebyggande, hur vi bör agera vid en akut situation samt vad vi bör tänka på efter sådana händelser. </a:t>
            </a:r>
          </a:p>
          <a:p>
            <a:pPr marL="0" indent="0">
              <a:buNone/>
            </a:pPr>
            <a:r>
              <a:rPr lang="sv-SE" sz="1800" b="1" i="1" dirty="0">
                <a:solidFill>
                  <a:schemeClr val="accent1"/>
                </a:solidFill>
                <a:latin typeface="Arial" panose="020B0604020202020204" pitchFamily="34" charset="0"/>
                <a:hlinkClick r:id="rId3"/>
              </a:rPr>
              <a:t>Rutin mot hot och våld inom Äldre samt vård- och omsorgsförvaltningen</a:t>
            </a:r>
            <a:endParaRPr lang="sv-SE" sz="1800" b="1" i="1" dirty="0">
              <a:solidFill>
                <a:schemeClr val="accent1"/>
              </a:solidFill>
              <a:latin typeface="Arial" panose="020B0604020202020204" pitchFamily="34" charset="0"/>
            </a:endParaRPr>
          </a:p>
          <a:p>
            <a:pPr marL="0" indent="0">
              <a:buNone/>
            </a:pPr>
            <a:endParaRPr lang="sv-SE" sz="1600" i="1" dirty="0"/>
          </a:p>
        </p:txBody>
      </p:sp>
      <p:pic>
        <p:nvPicPr>
          <p:cNvPr id="6" name="Bildobjekt 5">
            <a:extLst>
              <a:ext uri="{FF2B5EF4-FFF2-40B4-BE49-F238E27FC236}">
                <a16:creationId xmlns:a16="http://schemas.microsoft.com/office/drawing/2014/main" id="{4D891F7D-CF46-4DCA-8D46-C448DD7CD33F}"/>
              </a:ext>
            </a:extLst>
          </p:cNvPr>
          <p:cNvPicPr>
            <a:picLocks noChangeAspect="1"/>
          </p:cNvPicPr>
          <p:nvPr/>
        </p:nvPicPr>
        <p:blipFill rotWithShape="1">
          <a:blip r:embed="rId4"/>
          <a:srcRect l="13943" t="23887" r="64190" b="6141"/>
          <a:stretch/>
        </p:blipFill>
        <p:spPr>
          <a:xfrm>
            <a:off x="7084287" y="1440514"/>
            <a:ext cx="4300637" cy="4300639"/>
          </a:xfrm>
          <a:prstGeom prst="rect">
            <a:avLst/>
          </a:prstGeom>
        </p:spPr>
      </p:pic>
    </p:spTree>
    <p:extLst>
      <p:ext uri="{BB962C8B-B14F-4D97-AF65-F5344CB8AC3E}">
        <p14:creationId xmlns:p14="http://schemas.microsoft.com/office/powerpoint/2010/main" val="39239493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tshållare för bild 5" descr="En bild som visar kopp, kaffe, mat, bord&#10;&#10;Automatiskt genererad beskrivning">
            <a:extLst>
              <a:ext uri="{FF2B5EF4-FFF2-40B4-BE49-F238E27FC236}">
                <a16:creationId xmlns:a16="http://schemas.microsoft.com/office/drawing/2014/main" id="{6364C7B0-1412-49A2-8DEF-EC5D30A9DEDB}"/>
              </a:ext>
            </a:extLst>
          </p:cNvPr>
          <p:cNvPicPr>
            <a:picLocks noChangeAspect="1"/>
          </p:cNvPicPr>
          <p:nvPr/>
        </p:nvPicPr>
        <p:blipFill>
          <a:blip r:embed="rId3">
            <a:extLst>
              <a:ext uri="{28A0092B-C50C-407E-A947-70E740481C1C}">
                <a14:useLocalDpi xmlns:a14="http://schemas.microsoft.com/office/drawing/2010/main" val="0"/>
              </a:ext>
            </a:extLst>
          </a:blip>
          <a:srcRect l="3050" r="3050"/>
          <a:stretch>
            <a:fillRect/>
          </a:stretch>
        </p:blipFill>
        <p:spPr>
          <a:xfrm>
            <a:off x="0" y="0"/>
            <a:ext cx="12192000" cy="6858000"/>
          </a:xfrm>
          <a:prstGeom prst="rect">
            <a:avLst/>
          </a:prstGeom>
        </p:spPr>
      </p:pic>
    </p:spTree>
    <p:extLst>
      <p:ext uri="{BB962C8B-B14F-4D97-AF65-F5344CB8AC3E}">
        <p14:creationId xmlns:p14="http://schemas.microsoft.com/office/powerpoint/2010/main" val="12887627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00C3DED-2D7B-43C3-AA78-C3C8658BE884}"/>
              </a:ext>
            </a:extLst>
          </p:cNvPr>
          <p:cNvSpPr>
            <a:spLocks noGrp="1"/>
          </p:cNvSpPr>
          <p:nvPr>
            <p:ph type="title"/>
          </p:nvPr>
        </p:nvSpPr>
        <p:spPr>
          <a:xfrm>
            <a:off x="2575420" y="433093"/>
            <a:ext cx="5710743" cy="736959"/>
          </a:xfrm>
        </p:spPr>
        <p:txBody>
          <a:bodyPr>
            <a:noAutofit/>
          </a:bodyPr>
          <a:lstStyle/>
          <a:p>
            <a:r>
              <a:rPr lang="sv-SE" sz="3500" dirty="0"/>
              <a:t>Medarbetarens ansvar</a:t>
            </a:r>
          </a:p>
        </p:txBody>
      </p:sp>
      <p:sp>
        <p:nvSpPr>
          <p:cNvPr id="4" name="Rektangel 3">
            <a:extLst>
              <a:ext uri="{FF2B5EF4-FFF2-40B4-BE49-F238E27FC236}">
                <a16:creationId xmlns:a16="http://schemas.microsoft.com/office/drawing/2014/main" id="{58A68819-44D3-43E9-8272-02AF6C3C511E}"/>
              </a:ext>
            </a:extLst>
          </p:cNvPr>
          <p:cNvSpPr/>
          <p:nvPr/>
        </p:nvSpPr>
        <p:spPr>
          <a:xfrm>
            <a:off x="2121031" y="1719802"/>
            <a:ext cx="7541443" cy="3938048"/>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marL="342900" indent="-342900">
              <a:buFont typeface="Arial" panose="020B0604020202020204" pitchFamily="34" charset="0"/>
              <a:buChar char="•"/>
            </a:pPr>
            <a:r>
              <a:rPr lang="sv-SE" sz="2400" dirty="0"/>
              <a:t>Upprätthålla en öppen och stöttande kultur.</a:t>
            </a:r>
          </a:p>
          <a:p>
            <a:endParaRPr lang="sv-SE" sz="2400" dirty="0"/>
          </a:p>
          <a:p>
            <a:pPr marL="342900" indent="-342900">
              <a:buFont typeface="Arial" panose="020B0604020202020204" pitchFamily="34" charset="0"/>
              <a:buChar char="•"/>
            </a:pPr>
            <a:r>
              <a:rPr lang="sv-SE" sz="2400" dirty="0"/>
              <a:t>Erfarna medarbetare en stödjande funktion gentemot nyanställda.  </a:t>
            </a:r>
          </a:p>
          <a:p>
            <a:endParaRPr lang="sv-SE" sz="2400" dirty="0"/>
          </a:p>
          <a:p>
            <a:pPr marL="342900" indent="-342900">
              <a:buFont typeface="Arial" panose="020B0604020202020204" pitchFamily="34" charset="0"/>
              <a:buChar char="•"/>
            </a:pPr>
            <a:r>
              <a:rPr lang="sv-SE" sz="2400" dirty="0"/>
              <a:t>Anmäla händelser.</a:t>
            </a:r>
          </a:p>
          <a:p>
            <a:r>
              <a:rPr lang="sv-SE" sz="2400" dirty="0"/>
              <a:t> </a:t>
            </a:r>
          </a:p>
          <a:p>
            <a:pPr marL="342900" indent="-342900">
              <a:buFont typeface="Arial" panose="020B0604020202020204" pitchFamily="34" charset="0"/>
              <a:buChar char="•"/>
            </a:pPr>
            <a:r>
              <a:rPr lang="sv-SE" sz="2400" dirty="0"/>
              <a:t>Ta del av information och utbildningar. </a:t>
            </a:r>
          </a:p>
          <a:p>
            <a:pPr marL="342900" indent="-342900">
              <a:buFont typeface="Arial" panose="020B0604020202020204" pitchFamily="34" charset="0"/>
              <a:buChar char="•"/>
            </a:pPr>
            <a:endParaRPr lang="sv-SE" sz="2400" dirty="0"/>
          </a:p>
          <a:p>
            <a:pPr marL="342900" indent="-342900">
              <a:buFont typeface="Arial" panose="020B0604020202020204" pitchFamily="34" charset="0"/>
              <a:buChar char="•"/>
            </a:pPr>
            <a:r>
              <a:rPr lang="sv-SE" sz="2400" dirty="0"/>
              <a:t>Tänka förebyggande i olika situationer. </a:t>
            </a:r>
          </a:p>
        </p:txBody>
      </p:sp>
    </p:spTree>
    <p:extLst>
      <p:ext uri="{BB962C8B-B14F-4D97-AF65-F5344CB8AC3E}">
        <p14:creationId xmlns:p14="http://schemas.microsoft.com/office/powerpoint/2010/main" val="12543936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Likbent triangel 4">
            <a:extLst>
              <a:ext uri="{FF2B5EF4-FFF2-40B4-BE49-F238E27FC236}">
                <a16:creationId xmlns:a16="http://schemas.microsoft.com/office/drawing/2014/main" id="{1EEB7186-FB37-40C1-89F8-E53B0DA5214D}"/>
              </a:ext>
            </a:extLst>
          </p:cNvPr>
          <p:cNvSpPr/>
          <p:nvPr/>
        </p:nvSpPr>
        <p:spPr>
          <a:xfrm>
            <a:off x="1848566" y="238920"/>
            <a:ext cx="8494867" cy="5442442"/>
          </a:xfrm>
          <a:prstGeom prst="triangle">
            <a:avLst>
              <a:gd name="adj" fmla="val 47276"/>
            </a:avLst>
          </a:prstGeom>
          <a:noFill/>
          <a:ln w="95250">
            <a:solidFill>
              <a:schemeClr val="accent1">
                <a:lumMod val="75000"/>
              </a:schemeClr>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pic>
        <p:nvPicPr>
          <p:cNvPr id="7" name="Platshållare för innehåll 6">
            <a:extLst>
              <a:ext uri="{FF2B5EF4-FFF2-40B4-BE49-F238E27FC236}">
                <a16:creationId xmlns:a16="http://schemas.microsoft.com/office/drawing/2014/main" id="{30E66D38-0CD6-4912-9837-CD36F1AB93F1}"/>
              </a:ext>
            </a:extLst>
          </p:cNvPr>
          <p:cNvPicPr>
            <a:picLocks noGrp="1" noChangeAspect="1"/>
          </p:cNvPicPr>
          <p:nvPr>
            <p:ph sz="half" idx="10"/>
          </p:nvPr>
        </p:nvPicPr>
        <p:blipFill rotWithShape="1">
          <a:blip r:embed="rId3">
            <a:extLst>
              <a:ext uri="{28A0092B-C50C-407E-A947-70E740481C1C}">
                <a14:useLocalDpi xmlns:a14="http://schemas.microsoft.com/office/drawing/2010/main" val="0"/>
              </a:ext>
            </a:extLst>
          </a:blip>
          <a:srcRect l="12907" r="15107" b="6736"/>
          <a:stretch/>
        </p:blipFill>
        <p:spPr>
          <a:xfrm>
            <a:off x="5523030" y="3629618"/>
            <a:ext cx="990602" cy="1959430"/>
          </a:xfrm>
        </p:spPr>
      </p:pic>
      <p:pic>
        <p:nvPicPr>
          <p:cNvPr id="9" name="Bildobjekt 8">
            <a:extLst>
              <a:ext uri="{FF2B5EF4-FFF2-40B4-BE49-F238E27FC236}">
                <a16:creationId xmlns:a16="http://schemas.microsoft.com/office/drawing/2014/main" id="{004CEA9A-63A3-464D-95DF-A07536635002}"/>
              </a:ext>
            </a:extLst>
          </p:cNvPr>
          <p:cNvPicPr>
            <a:picLocks noChangeAspect="1"/>
          </p:cNvPicPr>
          <p:nvPr/>
        </p:nvPicPr>
        <p:blipFill rotWithShape="1">
          <a:blip r:embed="rId4">
            <a:extLst>
              <a:ext uri="{28A0092B-C50C-407E-A947-70E740481C1C}">
                <a14:useLocalDpi xmlns:a14="http://schemas.microsoft.com/office/drawing/2010/main" val="0"/>
              </a:ext>
            </a:extLst>
          </a:blip>
          <a:srcRect l="20408" t="8161" r="17687" b="10853"/>
          <a:stretch/>
        </p:blipFill>
        <p:spPr>
          <a:xfrm rot="19720065">
            <a:off x="7001227" y="2400294"/>
            <a:ext cx="610627" cy="1198274"/>
          </a:xfrm>
          <a:prstGeom prst="rect">
            <a:avLst/>
          </a:prstGeom>
        </p:spPr>
      </p:pic>
      <p:pic>
        <p:nvPicPr>
          <p:cNvPr id="13" name="Bildobjekt 12">
            <a:extLst>
              <a:ext uri="{FF2B5EF4-FFF2-40B4-BE49-F238E27FC236}">
                <a16:creationId xmlns:a16="http://schemas.microsoft.com/office/drawing/2014/main" id="{E37BC5EC-C41E-41DF-9554-5652D9D10F8F}"/>
              </a:ext>
            </a:extLst>
          </p:cNvPr>
          <p:cNvPicPr>
            <a:picLocks noChangeAspect="1"/>
          </p:cNvPicPr>
          <p:nvPr/>
        </p:nvPicPr>
        <p:blipFill rotWithShape="1">
          <a:blip r:embed="rId5">
            <a:extLst>
              <a:ext uri="{28A0092B-C50C-407E-A947-70E740481C1C}">
                <a14:useLocalDpi xmlns:a14="http://schemas.microsoft.com/office/drawing/2010/main" val="0"/>
              </a:ext>
            </a:extLst>
          </a:blip>
          <a:srcRect l="-25332" r="18302" b="-25332"/>
          <a:stretch/>
        </p:blipFill>
        <p:spPr>
          <a:xfrm rot="607790">
            <a:off x="5278634" y="2117908"/>
            <a:ext cx="1209022" cy="945018"/>
          </a:xfrm>
          <a:prstGeom prst="rect">
            <a:avLst/>
          </a:prstGeom>
        </p:spPr>
      </p:pic>
      <p:pic>
        <p:nvPicPr>
          <p:cNvPr id="15" name="Bildobjekt 14">
            <a:extLst>
              <a:ext uri="{FF2B5EF4-FFF2-40B4-BE49-F238E27FC236}">
                <a16:creationId xmlns:a16="http://schemas.microsoft.com/office/drawing/2014/main" id="{FDEF6185-9D20-4D30-AC72-48FC5726DBA6}"/>
              </a:ext>
            </a:extLst>
          </p:cNvPr>
          <p:cNvPicPr>
            <a:picLocks noChangeAspect="1"/>
          </p:cNvPicPr>
          <p:nvPr/>
        </p:nvPicPr>
        <p:blipFill rotWithShape="1">
          <a:blip r:embed="rId6">
            <a:extLst>
              <a:ext uri="{28A0092B-C50C-407E-A947-70E740481C1C}">
                <a14:useLocalDpi xmlns:a14="http://schemas.microsoft.com/office/drawing/2010/main" val="0"/>
              </a:ext>
            </a:extLst>
          </a:blip>
          <a:srcRect l="7199" t="9990" r="11361" b="16544"/>
          <a:stretch/>
        </p:blipFill>
        <p:spPr>
          <a:xfrm>
            <a:off x="4302260" y="2516869"/>
            <a:ext cx="1026183" cy="694267"/>
          </a:xfrm>
          <a:prstGeom prst="rect">
            <a:avLst/>
          </a:prstGeom>
        </p:spPr>
      </p:pic>
      <p:pic>
        <p:nvPicPr>
          <p:cNvPr id="17" name="Bildobjekt 16">
            <a:extLst>
              <a:ext uri="{FF2B5EF4-FFF2-40B4-BE49-F238E27FC236}">
                <a16:creationId xmlns:a16="http://schemas.microsoft.com/office/drawing/2014/main" id="{90B01D3A-9E87-4EBB-A19E-8F6472004365}"/>
              </a:ext>
            </a:extLst>
          </p:cNvPr>
          <p:cNvPicPr>
            <a:picLocks noChangeAspect="1"/>
          </p:cNvPicPr>
          <p:nvPr/>
        </p:nvPicPr>
        <p:blipFill rotWithShape="1">
          <a:blip r:embed="rId7">
            <a:extLst>
              <a:ext uri="{28A0092B-C50C-407E-A947-70E740481C1C}">
                <a14:useLocalDpi xmlns:a14="http://schemas.microsoft.com/office/drawing/2010/main" val="0"/>
              </a:ext>
            </a:extLst>
          </a:blip>
          <a:srcRect t="10728" r="79748" b="10964"/>
          <a:stretch/>
        </p:blipFill>
        <p:spPr>
          <a:xfrm>
            <a:off x="5527017" y="883130"/>
            <a:ext cx="787010" cy="1006947"/>
          </a:xfrm>
          <a:prstGeom prst="rect">
            <a:avLst/>
          </a:prstGeom>
        </p:spPr>
      </p:pic>
      <p:pic>
        <p:nvPicPr>
          <p:cNvPr id="11" name="Bildobjekt 10">
            <a:extLst>
              <a:ext uri="{FF2B5EF4-FFF2-40B4-BE49-F238E27FC236}">
                <a16:creationId xmlns:a16="http://schemas.microsoft.com/office/drawing/2014/main" id="{B855F43C-C5C4-4F0E-B3DB-92B107CD012C}"/>
              </a:ext>
            </a:extLst>
          </p:cNvPr>
          <p:cNvPicPr>
            <a:picLocks noChangeAspect="1"/>
          </p:cNvPicPr>
          <p:nvPr/>
        </p:nvPicPr>
        <p:blipFill rotWithShape="1">
          <a:blip r:embed="rId8">
            <a:extLst>
              <a:ext uri="{28A0092B-C50C-407E-A947-70E740481C1C}">
                <a14:useLocalDpi xmlns:a14="http://schemas.microsoft.com/office/drawing/2010/main" val="0"/>
              </a:ext>
            </a:extLst>
          </a:blip>
          <a:srcRect l="23251" t="11647" r="22098" b="14375"/>
          <a:stretch/>
        </p:blipFill>
        <p:spPr>
          <a:xfrm rot="557643">
            <a:off x="5044228" y="3258482"/>
            <a:ext cx="516468" cy="699104"/>
          </a:xfrm>
          <a:prstGeom prst="rect">
            <a:avLst/>
          </a:prstGeom>
        </p:spPr>
      </p:pic>
    </p:spTree>
    <p:extLst>
      <p:ext uri="{BB962C8B-B14F-4D97-AF65-F5344CB8AC3E}">
        <p14:creationId xmlns:p14="http://schemas.microsoft.com/office/powerpoint/2010/main" val="34485071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a:extLst>
              <a:ext uri="{FF2B5EF4-FFF2-40B4-BE49-F238E27FC236}">
                <a16:creationId xmlns:a16="http://schemas.microsoft.com/office/drawing/2014/main" id="{32FCFE71-4264-4BCE-B117-82A3E970DBEA}"/>
              </a:ext>
            </a:extLst>
          </p:cNvPr>
          <p:cNvSpPr>
            <a:spLocks noGrp="1"/>
          </p:cNvSpPr>
          <p:nvPr>
            <p:ph type="title"/>
          </p:nvPr>
        </p:nvSpPr>
        <p:spPr>
          <a:xfrm>
            <a:off x="1619399" y="492273"/>
            <a:ext cx="8953201" cy="1194003"/>
          </a:xfrm>
        </p:spPr>
        <p:txBody>
          <a:bodyPr>
            <a:normAutofit fontScale="90000"/>
          </a:bodyPr>
          <a:lstStyle/>
          <a:p>
            <a:br>
              <a:rPr lang="sv-SE" sz="2000" dirty="0"/>
            </a:br>
            <a:r>
              <a:rPr lang="sv-SE" sz="2800" dirty="0"/>
              <a:t>Vad kan du göra FÖRE en hotsituation uppstår?</a:t>
            </a:r>
            <a:br>
              <a:rPr lang="sv-SE" sz="2800" dirty="0"/>
            </a:br>
            <a:br>
              <a:rPr lang="sv-SE" sz="2800" dirty="0"/>
            </a:br>
            <a:endParaRPr lang="sv-SE" sz="2000" b="0" dirty="0">
              <a:latin typeface="+mn-lt"/>
            </a:endParaRPr>
          </a:p>
        </p:txBody>
      </p:sp>
      <p:sp>
        <p:nvSpPr>
          <p:cNvPr id="7" name="Platshållare för text 6">
            <a:extLst>
              <a:ext uri="{FF2B5EF4-FFF2-40B4-BE49-F238E27FC236}">
                <a16:creationId xmlns:a16="http://schemas.microsoft.com/office/drawing/2014/main" id="{9D41CD06-10F4-41BD-B6F5-7CE46FFF7B97}"/>
              </a:ext>
            </a:extLst>
          </p:cNvPr>
          <p:cNvSpPr>
            <a:spLocks noGrp="1"/>
          </p:cNvSpPr>
          <p:nvPr>
            <p:ph idx="11"/>
          </p:nvPr>
        </p:nvSpPr>
        <p:spPr>
          <a:xfrm>
            <a:off x="2316000" y="1859536"/>
            <a:ext cx="7551900" cy="3909189"/>
          </a:xfrm>
        </p:spPr>
        <p:txBody>
          <a:bodyPr/>
          <a:lstStyle/>
          <a:p>
            <a:r>
              <a:rPr lang="sv-SE" sz="2400" dirty="0"/>
              <a:t>Var sunt uppmärksam.</a:t>
            </a:r>
          </a:p>
          <a:p>
            <a:r>
              <a:rPr lang="sv-SE" sz="2400" dirty="0"/>
              <a:t>Reflektera över vanor, är du lätt att kartlägga?</a:t>
            </a:r>
          </a:p>
          <a:p>
            <a:r>
              <a:rPr lang="sv-SE" sz="2400" dirty="0"/>
              <a:t>Säkerhetshöjande åtgärder- i och kring bostaden.</a:t>
            </a:r>
          </a:p>
          <a:p>
            <a:r>
              <a:rPr lang="sv-SE" sz="2400" dirty="0"/>
              <a:t>Mental förberedelse- vad är det värsta som kan hända, vad är troligast, vad gör jag i olika situationer?</a:t>
            </a:r>
          </a:p>
          <a:p>
            <a:endParaRPr lang="sv-SE" sz="2400" dirty="0"/>
          </a:p>
          <a:p>
            <a:pPr marL="285750" indent="-285750">
              <a:buFont typeface="Wingdings" panose="05000000000000000000" pitchFamily="2" charset="2"/>
              <a:buChar char="ü"/>
            </a:pPr>
            <a:endParaRPr lang="sv-SE" sz="1600" dirty="0"/>
          </a:p>
        </p:txBody>
      </p:sp>
      <p:pic>
        <p:nvPicPr>
          <p:cNvPr id="3" name="Bild 2" descr="Öga">
            <a:extLst>
              <a:ext uri="{FF2B5EF4-FFF2-40B4-BE49-F238E27FC236}">
                <a16:creationId xmlns:a16="http://schemas.microsoft.com/office/drawing/2014/main" id="{E3E36E35-D454-4C67-97DA-D8684841AE5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785224" y="4377885"/>
            <a:ext cx="1608278" cy="1426780"/>
          </a:xfrm>
          <a:prstGeom prst="rect">
            <a:avLst/>
          </a:prstGeom>
        </p:spPr>
      </p:pic>
      <p:pic>
        <p:nvPicPr>
          <p:cNvPr id="8" name="Bild 7" descr="Lås">
            <a:extLst>
              <a:ext uri="{FF2B5EF4-FFF2-40B4-BE49-F238E27FC236}">
                <a16:creationId xmlns:a16="http://schemas.microsoft.com/office/drawing/2014/main" id="{74419D83-301C-4DC8-8E4B-F80C288485D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14474" y="4723951"/>
            <a:ext cx="914400" cy="914400"/>
          </a:xfrm>
          <a:prstGeom prst="rect">
            <a:avLst/>
          </a:prstGeom>
        </p:spPr>
      </p:pic>
      <p:pic>
        <p:nvPicPr>
          <p:cNvPr id="10" name="Bild 9" descr="Målgrupp">
            <a:extLst>
              <a:ext uri="{FF2B5EF4-FFF2-40B4-BE49-F238E27FC236}">
                <a16:creationId xmlns:a16="http://schemas.microsoft.com/office/drawing/2014/main" id="{1E3339D9-DC60-444B-91A9-2AE3F860860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45113" y="1945272"/>
            <a:ext cx="1904404" cy="2082818"/>
          </a:xfrm>
          <a:prstGeom prst="rect">
            <a:avLst/>
          </a:prstGeom>
        </p:spPr>
      </p:pic>
      <p:pic>
        <p:nvPicPr>
          <p:cNvPr id="14" name="Bild 13" descr="Frågetecken">
            <a:extLst>
              <a:ext uri="{FF2B5EF4-FFF2-40B4-BE49-F238E27FC236}">
                <a16:creationId xmlns:a16="http://schemas.microsoft.com/office/drawing/2014/main" id="{70E1D303-384F-446D-B44C-5583E04EE6D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40115" y="1402336"/>
            <a:ext cx="914400" cy="914400"/>
          </a:xfrm>
          <a:prstGeom prst="rect">
            <a:avLst/>
          </a:prstGeom>
        </p:spPr>
      </p:pic>
      <p:pic>
        <p:nvPicPr>
          <p:cNvPr id="16" name="Bild 15" descr="Ort">
            <a:extLst>
              <a:ext uri="{FF2B5EF4-FFF2-40B4-BE49-F238E27FC236}">
                <a16:creationId xmlns:a16="http://schemas.microsoft.com/office/drawing/2014/main" id="{1545D309-23C2-4241-B911-7F7D0149AC53}"/>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007913" y="3609291"/>
            <a:ext cx="1114660" cy="1114660"/>
          </a:xfrm>
          <a:prstGeom prst="rect">
            <a:avLst/>
          </a:prstGeom>
        </p:spPr>
      </p:pic>
      <p:sp>
        <p:nvSpPr>
          <p:cNvPr id="2" name="textruta 1">
            <a:extLst>
              <a:ext uri="{FF2B5EF4-FFF2-40B4-BE49-F238E27FC236}">
                <a16:creationId xmlns:a16="http://schemas.microsoft.com/office/drawing/2014/main" id="{742BFE42-7A66-4DEE-BD90-978EBB579416}"/>
              </a:ext>
            </a:extLst>
          </p:cNvPr>
          <p:cNvSpPr txBox="1"/>
          <p:nvPr/>
        </p:nvSpPr>
        <p:spPr>
          <a:xfrm>
            <a:off x="2316000" y="1402336"/>
            <a:ext cx="2106228" cy="461665"/>
          </a:xfrm>
          <a:prstGeom prst="rect">
            <a:avLst/>
          </a:prstGeom>
          <a:noFill/>
        </p:spPr>
        <p:txBody>
          <a:bodyPr wrap="square" rtlCol="0">
            <a:spAutoFit/>
          </a:bodyPr>
          <a:lstStyle/>
          <a:p>
            <a:r>
              <a:rPr lang="sv-SE" sz="2400" b="1" dirty="0"/>
              <a:t>I vardagen</a:t>
            </a:r>
          </a:p>
        </p:txBody>
      </p:sp>
    </p:spTree>
    <p:extLst>
      <p:ext uri="{BB962C8B-B14F-4D97-AF65-F5344CB8AC3E}">
        <p14:creationId xmlns:p14="http://schemas.microsoft.com/office/powerpoint/2010/main" val="429256452"/>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a:extLst>
              <a:ext uri="{FF2B5EF4-FFF2-40B4-BE49-F238E27FC236}">
                <a16:creationId xmlns:a16="http://schemas.microsoft.com/office/drawing/2014/main" id="{32FCFE71-4264-4BCE-B117-82A3E970DBEA}"/>
              </a:ext>
            </a:extLst>
          </p:cNvPr>
          <p:cNvSpPr>
            <a:spLocks noGrp="1"/>
          </p:cNvSpPr>
          <p:nvPr>
            <p:ph type="title"/>
          </p:nvPr>
        </p:nvSpPr>
        <p:spPr>
          <a:xfrm>
            <a:off x="394139" y="839848"/>
            <a:ext cx="8915399" cy="1034906"/>
          </a:xfrm>
        </p:spPr>
        <p:txBody>
          <a:bodyPr>
            <a:normAutofit/>
          </a:bodyPr>
          <a:lstStyle/>
          <a:p>
            <a:r>
              <a:rPr lang="sv-SE" sz="2500" dirty="0"/>
              <a:t>Vad kan du göra FÖRE en hotsituation uppstår?</a:t>
            </a:r>
            <a:br>
              <a:rPr lang="sv-SE" sz="2500" dirty="0"/>
            </a:br>
            <a:br>
              <a:rPr lang="sv-SE" sz="2500" dirty="0"/>
            </a:br>
            <a:endParaRPr lang="sv-SE" sz="1800" b="0" dirty="0">
              <a:latin typeface="+mn-lt"/>
            </a:endParaRPr>
          </a:p>
        </p:txBody>
      </p:sp>
      <p:sp>
        <p:nvSpPr>
          <p:cNvPr id="7" name="Platshållare för text 6">
            <a:extLst>
              <a:ext uri="{FF2B5EF4-FFF2-40B4-BE49-F238E27FC236}">
                <a16:creationId xmlns:a16="http://schemas.microsoft.com/office/drawing/2014/main" id="{9D41CD06-10F4-41BD-B6F5-7CE46FFF7B97}"/>
              </a:ext>
            </a:extLst>
          </p:cNvPr>
          <p:cNvSpPr>
            <a:spLocks noGrp="1"/>
          </p:cNvSpPr>
          <p:nvPr>
            <p:ph idx="11"/>
          </p:nvPr>
        </p:nvSpPr>
        <p:spPr>
          <a:xfrm>
            <a:off x="394139" y="1748180"/>
            <a:ext cx="9520554" cy="4433631"/>
          </a:xfrm>
          <a:effectLst>
            <a:softEdge rad="31750"/>
          </a:effectLst>
        </p:spPr>
        <p:txBody>
          <a:bodyPr>
            <a:normAutofit/>
          </a:bodyPr>
          <a:lstStyle/>
          <a:p>
            <a:r>
              <a:rPr lang="sv-SE" dirty="0"/>
              <a:t>”Googla” på dig själv, hur mycket förekommer du och i vilka sammanhang?</a:t>
            </a:r>
          </a:p>
          <a:p>
            <a:r>
              <a:rPr lang="sv-SE" dirty="0"/>
              <a:t>Ta bort kontaktuppgifter Eniro, Hitta, spärra obehörig adressändring Skatteverket.</a:t>
            </a:r>
          </a:p>
          <a:p>
            <a:r>
              <a:rPr lang="sv-SE" dirty="0"/>
              <a:t>Se över sekretessinställningar.</a:t>
            </a:r>
          </a:p>
          <a:p>
            <a:r>
              <a:rPr lang="sv-SE" dirty="0"/>
              <a:t>Medvetenhet kring användandet av sociala medier, i dialog med andra.</a:t>
            </a:r>
          </a:p>
          <a:p>
            <a:r>
              <a:rPr lang="sv-SE" dirty="0"/>
              <a:t>Stäng av platstjänster på din mobil.</a:t>
            </a:r>
          </a:p>
          <a:p>
            <a:r>
              <a:rPr lang="sv-SE" dirty="0"/>
              <a:t>Berätta om saker du har gjort och inte som du ska göra.</a:t>
            </a:r>
          </a:p>
          <a:p>
            <a:r>
              <a:rPr lang="sv-SE" dirty="0"/>
              <a:t>”Allt som lagts ut på Internet stannar på Internet.”</a:t>
            </a:r>
          </a:p>
          <a:p>
            <a:r>
              <a:rPr lang="sv-SE" dirty="0"/>
              <a:t>Ha en avancerad inloggning till dina konton och byt ofta lösenord.</a:t>
            </a:r>
          </a:p>
          <a:p>
            <a:r>
              <a:rPr lang="sv-SE" dirty="0"/>
              <a:t>Koppla inte upp dig mot oskyddade </a:t>
            </a:r>
            <a:r>
              <a:rPr lang="sv-SE" dirty="0" err="1"/>
              <a:t>WiFi</a:t>
            </a:r>
            <a:r>
              <a:rPr lang="sv-SE" dirty="0"/>
              <a:t>-nätverk.</a:t>
            </a:r>
          </a:p>
          <a:p>
            <a:pPr marL="0" indent="0">
              <a:buNone/>
            </a:pPr>
            <a:endParaRPr lang="sv-SE" dirty="0"/>
          </a:p>
          <a:p>
            <a:endParaRPr lang="sv-SE" sz="1600" dirty="0"/>
          </a:p>
          <a:p>
            <a:pPr marL="0" indent="0">
              <a:buNone/>
            </a:pPr>
            <a:endParaRPr lang="sv-SE" sz="1600" dirty="0"/>
          </a:p>
          <a:p>
            <a:pPr marL="0" indent="0">
              <a:buNone/>
            </a:pPr>
            <a:endParaRPr lang="sv-SE" sz="1600" dirty="0"/>
          </a:p>
        </p:txBody>
      </p:sp>
      <p:sp>
        <p:nvSpPr>
          <p:cNvPr id="8" name="textruta 7">
            <a:extLst>
              <a:ext uri="{FF2B5EF4-FFF2-40B4-BE49-F238E27FC236}">
                <a16:creationId xmlns:a16="http://schemas.microsoft.com/office/drawing/2014/main" id="{D546270E-150E-4F52-BDCD-8295D2F804A9}"/>
              </a:ext>
            </a:extLst>
          </p:cNvPr>
          <p:cNvSpPr txBox="1"/>
          <p:nvPr/>
        </p:nvSpPr>
        <p:spPr>
          <a:xfrm>
            <a:off x="394139" y="1287349"/>
            <a:ext cx="5667040" cy="400110"/>
          </a:xfrm>
          <a:prstGeom prst="rect">
            <a:avLst/>
          </a:prstGeom>
          <a:noFill/>
        </p:spPr>
        <p:txBody>
          <a:bodyPr wrap="square" rtlCol="0">
            <a:spAutoFit/>
          </a:bodyPr>
          <a:lstStyle/>
          <a:p>
            <a:r>
              <a:rPr lang="sv-SE" sz="2000" b="1" dirty="0"/>
              <a:t>Internet och sociala medier</a:t>
            </a:r>
          </a:p>
        </p:txBody>
      </p:sp>
      <p:pic>
        <p:nvPicPr>
          <p:cNvPr id="9" name="Bildobjekt 8">
            <a:extLst>
              <a:ext uri="{FF2B5EF4-FFF2-40B4-BE49-F238E27FC236}">
                <a16:creationId xmlns:a16="http://schemas.microsoft.com/office/drawing/2014/main" id="{D7E5E3F0-3B82-4D63-B7EE-94C6BA67DC1C}"/>
              </a:ext>
            </a:extLst>
          </p:cNvPr>
          <p:cNvPicPr>
            <a:picLocks noChangeAspect="1"/>
          </p:cNvPicPr>
          <p:nvPr/>
        </p:nvPicPr>
        <p:blipFill>
          <a:blip r:embed="rId3">
            <a:alphaModFix/>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8159588" y="3964995"/>
            <a:ext cx="3883320" cy="2342034"/>
          </a:xfrm>
          <a:prstGeom prst="rect">
            <a:avLst/>
          </a:prstGeom>
          <a:effectLst/>
        </p:spPr>
      </p:pic>
    </p:spTree>
    <p:extLst>
      <p:ext uri="{BB962C8B-B14F-4D97-AF65-F5344CB8AC3E}">
        <p14:creationId xmlns:p14="http://schemas.microsoft.com/office/powerpoint/2010/main" val="4283872843"/>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Bildobjekt 14">
            <a:extLst>
              <a:ext uri="{FF2B5EF4-FFF2-40B4-BE49-F238E27FC236}">
                <a16:creationId xmlns:a16="http://schemas.microsoft.com/office/drawing/2014/main" id="{C7EB40FA-6E98-4261-BD85-E334F3DD9C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09142" y="2947441"/>
            <a:ext cx="3578772" cy="3578772"/>
          </a:xfrm>
          <a:prstGeom prst="rect">
            <a:avLst/>
          </a:prstGeom>
        </p:spPr>
      </p:pic>
      <p:sp>
        <p:nvSpPr>
          <p:cNvPr id="6" name="Rubrik 5">
            <a:extLst>
              <a:ext uri="{FF2B5EF4-FFF2-40B4-BE49-F238E27FC236}">
                <a16:creationId xmlns:a16="http://schemas.microsoft.com/office/drawing/2014/main" id="{32FCFE71-4264-4BCE-B117-82A3E970DBEA}"/>
              </a:ext>
            </a:extLst>
          </p:cNvPr>
          <p:cNvSpPr>
            <a:spLocks noGrp="1"/>
          </p:cNvSpPr>
          <p:nvPr>
            <p:ph type="title"/>
          </p:nvPr>
        </p:nvSpPr>
        <p:spPr>
          <a:xfrm>
            <a:off x="1978090" y="1119451"/>
            <a:ext cx="8688582" cy="980092"/>
          </a:xfrm>
        </p:spPr>
        <p:txBody>
          <a:bodyPr>
            <a:normAutofit fontScale="90000"/>
          </a:bodyPr>
          <a:lstStyle/>
          <a:p>
            <a:r>
              <a:rPr lang="sv-SE" sz="2800" dirty="0"/>
              <a:t>Vad kan du göra FÖRE en hotsituation uppstår?</a:t>
            </a:r>
            <a:br>
              <a:rPr lang="sv-SE" sz="2800" dirty="0"/>
            </a:br>
            <a:br>
              <a:rPr lang="sv-SE" sz="2800" dirty="0"/>
            </a:br>
            <a:endParaRPr lang="sv-SE" sz="2000" b="0" dirty="0">
              <a:latin typeface="+mn-lt"/>
            </a:endParaRPr>
          </a:p>
        </p:txBody>
      </p:sp>
      <p:sp>
        <p:nvSpPr>
          <p:cNvPr id="7" name="Platshållare för text 6">
            <a:extLst>
              <a:ext uri="{FF2B5EF4-FFF2-40B4-BE49-F238E27FC236}">
                <a16:creationId xmlns:a16="http://schemas.microsoft.com/office/drawing/2014/main" id="{9D41CD06-10F4-41BD-B6F5-7CE46FFF7B97}"/>
              </a:ext>
            </a:extLst>
          </p:cNvPr>
          <p:cNvSpPr>
            <a:spLocks noGrp="1"/>
          </p:cNvSpPr>
          <p:nvPr>
            <p:ph idx="11"/>
          </p:nvPr>
        </p:nvSpPr>
        <p:spPr>
          <a:xfrm>
            <a:off x="2316000" y="2082373"/>
            <a:ext cx="7551900" cy="3880436"/>
          </a:xfrm>
        </p:spPr>
        <p:txBody>
          <a:bodyPr/>
          <a:lstStyle/>
          <a:p>
            <a:r>
              <a:rPr lang="sv-SE" dirty="0"/>
              <a:t>Ta reda på vilka säkerhetsrutiner som gäller på arbetsplatsen, vid evakuering, brand, besök, misstänkta försändelser, vem ansvarar för vad, kontaktvägar etc.?</a:t>
            </a:r>
          </a:p>
          <a:p>
            <a:r>
              <a:rPr lang="sv-SE" dirty="0"/>
              <a:t>Arbetsgivarens skyldigheter/medarbetarens skyldigheter?</a:t>
            </a:r>
          </a:p>
          <a:p>
            <a:r>
              <a:rPr lang="sv-SE" dirty="0"/>
              <a:t>Värdera riskerna vid besök.</a:t>
            </a:r>
          </a:p>
          <a:p>
            <a:r>
              <a:rPr lang="sv-SE" dirty="0"/>
              <a:t>Levande fråga i arbetsgruppen.</a:t>
            </a:r>
          </a:p>
          <a:p>
            <a:r>
              <a:rPr lang="sv-SE" dirty="0"/>
              <a:t>Öva.</a:t>
            </a:r>
          </a:p>
          <a:p>
            <a:pPr marL="285750" indent="-285750">
              <a:buFont typeface="Wingdings" panose="05000000000000000000" pitchFamily="2" charset="2"/>
              <a:buChar char="ü"/>
            </a:pPr>
            <a:endParaRPr lang="sv-SE" sz="1600" dirty="0"/>
          </a:p>
          <a:p>
            <a:pPr marL="285750" indent="-285750">
              <a:buFont typeface="Wingdings" panose="05000000000000000000" pitchFamily="2" charset="2"/>
              <a:buChar char="ü"/>
            </a:pPr>
            <a:endParaRPr lang="sv-SE" sz="1600" dirty="0"/>
          </a:p>
          <a:p>
            <a:pPr marL="285750" indent="-285750">
              <a:buFont typeface="Wingdings" panose="05000000000000000000" pitchFamily="2" charset="2"/>
              <a:buChar char="ü"/>
            </a:pPr>
            <a:endParaRPr lang="sv-SE" sz="1600" dirty="0"/>
          </a:p>
          <a:p>
            <a:pPr marL="285750" indent="-285750">
              <a:buFont typeface="Wingdings" panose="05000000000000000000" pitchFamily="2" charset="2"/>
              <a:buChar char="ü"/>
            </a:pPr>
            <a:endParaRPr lang="sv-SE" sz="1600" dirty="0"/>
          </a:p>
          <a:p>
            <a:endParaRPr lang="sv-SE" sz="1600" dirty="0"/>
          </a:p>
          <a:p>
            <a:pPr marL="285750" indent="-285750">
              <a:buFont typeface="Wingdings" panose="05000000000000000000" pitchFamily="2" charset="2"/>
              <a:buChar char="ü"/>
            </a:pPr>
            <a:endParaRPr lang="sv-SE" sz="1600" dirty="0"/>
          </a:p>
          <a:p>
            <a:pPr marL="285750" indent="-285750">
              <a:buFont typeface="Wingdings" panose="05000000000000000000" pitchFamily="2" charset="2"/>
              <a:buChar char="ü"/>
            </a:pPr>
            <a:endParaRPr lang="sv-SE" sz="1600" dirty="0"/>
          </a:p>
        </p:txBody>
      </p:sp>
      <p:pic>
        <p:nvPicPr>
          <p:cNvPr id="9" name="Bild 8" descr="Säkerhetskamera">
            <a:extLst>
              <a:ext uri="{FF2B5EF4-FFF2-40B4-BE49-F238E27FC236}">
                <a16:creationId xmlns:a16="http://schemas.microsoft.com/office/drawing/2014/main" id="{3838DBE4-870F-4D88-B4D2-920C0A4D259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0" y="-141823"/>
            <a:ext cx="1627104" cy="1647430"/>
          </a:xfrm>
          <a:prstGeom prst="rect">
            <a:avLst/>
          </a:prstGeom>
        </p:spPr>
      </p:pic>
      <p:sp>
        <p:nvSpPr>
          <p:cNvPr id="2" name="textruta 1">
            <a:extLst>
              <a:ext uri="{FF2B5EF4-FFF2-40B4-BE49-F238E27FC236}">
                <a16:creationId xmlns:a16="http://schemas.microsoft.com/office/drawing/2014/main" id="{75E9357D-6233-4F6C-9D54-05F8CCAC82F2}"/>
              </a:ext>
            </a:extLst>
          </p:cNvPr>
          <p:cNvSpPr txBox="1"/>
          <p:nvPr/>
        </p:nvSpPr>
        <p:spPr>
          <a:xfrm>
            <a:off x="2103826" y="1609497"/>
            <a:ext cx="2365536" cy="400110"/>
          </a:xfrm>
          <a:prstGeom prst="rect">
            <a:avLst/>
          </a:prstGeom>
          <a:noFill/>
        </p:spPr>
        <p:txBody>
          <a:bodyPr wrap="square" rtlCol="0">
            <a:spAutoFit/>
          </a:bodyPr>
          <a:lstStyle/>
          <a:p>
            <a:r>
              <a:rPr lang="sv-SE" sz="2000" b="1" dirty="0"/>
              <a:t>I arbetslivet</a:t>
            </a:r>
          </a:p>
        </p:txBody>
      </p:sp>
    </p:spTree>
    <p:extLst>
      <p:ext uri="{BB962C8B-B14F-4D97-AF65-F5344CB8AC3E}">
        <p14:creationId xmlns:p14="http://schemas.microsoft.com/office/powerpoint/2010/main" val="3385046324"/>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C8EB6D2-B5F4-4076-9D51-DBAE00B5B107}"/>
              </a:ext>
            </a:extLst>
          </p:cNvPr>
          <p:cNvSpPr>
            <a:spLocks noGrp="1"/>
          </p:cNvSpPr>
          <p:nvPr>
            <p:ph type="title"/>
          </p:nvPr>
        </p:nvSpPr>
        <p:spPr>
          <a:xfrm>
            <a:off x="407988" y="404813"/>
            <a:ext cx="9170279" cy="736959"/>
          </a:xfrm>
        </p:spPr>
        <p:txBody>
          <a:bodyPr anchor="ctr">
            <a:normAutofit/>
          </a:bodyPr>
          <a:lstStyle/>
          <a:p>
            <a:r>
              <a:rPr lang="sv-SE" dirty="0"/>
              <a:t>Akut situation</a:t>
            </a:r>
          </a:p>
        </p:txBody>
      </p:sp>
      <p:sp>
        <p:nvSpPr>
          <p:cNvPr id="3" name="Platshållare för innehåll 2">
            <a:extLst>
              <a:ext uri="{FF2B5EF4-FFF2-40B4-BE49-F238E27FC236}">
                <a16:creationId xmlns:a16="http://schemas.microsoft.com/office/drawing/2014/main" id="{AED0ACD5-2DCC-45AC-918F-BE82700A0159}"/>
              </a:ext>
            </a:extLst>
          </p:cNvPr>
          <p:cNvSpPr>
            <a:spLocks noGrp="1"/>
          </p:cNvSpPr>
          <p:nvPr>
            <p:ph sz="half" idx="10"/>
          </p:nvPr>
        </p:nvSpPr>
        <p:spPr>
          <a:xfrm>
            <a:off x="417075" y="1736728"/>
            <a:ext cx="5678925" cy="4194629"/>
          </a:xfrm>
        </p:spPr>
        <p:txBody>
          <a:bodyPr>
            <a:normAutofit/>
          </a:bodyPr>
          <a:lstStyle/>
          <a:p>
            <a:pPr marL="342900" lvl="0" indent="-342900">
              <a:lnSpc>
                <a:spcPct val="100000"/>
              </a:lnSpc>
              <a:spcBef>
                <a:spcPts val="1500"/>
              </a:spcBef>
              <a:buSzPts val="1100"/>
              <a:buFont typeface="Wingdings" panose="05000000000000000000" pitchFamily="2" charset="2"/>
              <a:buChar char=""/>
              <a:tabLst>
                <a:tab pos="544830" algn="l"/>
                <a:tab pos="545465" algn="l"/>
              </a:tabLst>
            </a:pPr>
            <a:r>
              <a:rPr lang="sv-SE" sz="1600" dirty="0">
                <a:effectLst/>
              </a:rPr>
              <a:t>Överblicka situationen. Rusa inte in i situationer som inte kräver</a:t>
            </a:r>
            <a:r>
              <a:rPr lang="sv-SE" sz="1600" spc="-45" dirty="0">
                <a:effectLst/>
              </a:rPr>
              <a:t> </a:t>
            </a:r>
            <a:r>
              <a:rPr lang="sv-SE" sz="1600" dirty="0">
                <a:effectLst/>
              </a:rPr>
              <a:t>det.</a:t>
            </a:r>
          </a:p>
          <a:p>
            <a:pPr marL="342900" lvl="0" indent="-342900">
              <a:lnSpc>
                <a:spcPct val="100000"/>
              </a:lnSpc>
              <a:buSzPts val="1100"/>
              <a:buFont typeface="Wingdings" panose="05000000000000000000" pitchFamily="2" charset="2"/>
              <a:buChar char=""/>
              <a:tabLst>
                <a:tab pos="544830" algn="l"/>
                <a:tab pos="545465" algn="l"/>
              </a:tabLst>
            </a:pPr>
            <a:r>
              <a:rPr lang="sv-SE" sz="1600" dirty="0">
                <a:effectLst/>
              </a:rPr>
              <a:t>Påkalla hjälp. Slå larmnummer</a:t>
            </a:r>
            <a:r>
              <a:rPr lang="sv-SE" sz="1600" spc="5" dirty="0">
                <a:effectLst/>
              </a:rPr>
              <a:t> </a:t>
            </a:r>
            <a:r>
              <a:rPr lang="sv-SE" sz="1600" dirty="0">
                <a:effectLst/>
              </a:rPr>
              <a:t>112.</a:t>
            </a:r>
          </a:p>
          <a:p>
            <a:pPr marL="342900" lvl="0" indent="-342900">
              <a:lnSpc>
                <a:spcPct val="100000"/>
              </a:lnSpc>
              <a:buSzPts val="1100"/>
              <a:buFont typeface="Wingdings" panose="05000000000000000000" pitchFamily="2" charset="2"/>
              <a:buChar char=""/>
              <a:tabLst>
                <a:tab pos="544830" algn="l"/>
                <a:tab pos="545465" algn="l"/>
              </a:tabLst>
            </a:pPr>
            <a:r>
              <a:rPr lang="sv-SE" sz="1600" dirty="0">
                <a:effectLst/>
              </a:rPr>
              <a:t>Avled, avskilj, sök dialog, ignorera, gå undan och låt någon annan ta</a:t>
            </a:r>
            <a:r>
              <a:rPr lang="sv-SE" sz="1600" spc="-45" dirty="0">
                <a:effectLst/>
              </a:rPr>
              <a:t> </a:t>
            </a:r>
            <a:r>
              <a:rPr lang="sv-SE" sz="1600" dirty="0">
                <a:effectLst/>
              </a:rPr>
              <a:t>över.</a:t>
            </a:r>
          </a:p>
          <a:p>
            <a:pPr marL="342900" lvl="0" indent="-342900">
              <a:lnSpc>
                <a:spcPct val="100000"/>
              </a:lnSpc>
              <a:buSzPts val="1100"/>
              <a:buFont typeface="Wingdings" panose="05000000000000000000" pitchFamily="2" charset="2"/>
              <a:buChar char=""/>
              <a:tabLst>
                <a:tab pos="544830" algn="l"/>
                <a:tab pos="545465" algn="l"/>
              </a:tabLst>
            </a:pPr>
            <a:r>
              <a:rPr lang="sv-SE" sz="1600" dirty="0">
                <a:effectLst/>
              </a:rPr>
              <a:t>Säkerhetstänk: Utsätt dig inte för stora</a:t>
            </a:r>
            <a:r>
              <a:rPr lang="sv-SE" sz="1600" spc="-30" dirty="0">
                <a:effectLst/>
              </a:rPr>
              <a:t> </a:t>
            </a:r>
            <a:r>
              <a:rPr lang="sv-SE" sz="1600" dirty="0">
                <a:effectLst/>
              </a:rPr>
              <a:t>risker.</a:t>
            </a:r>
          </a:p>
          <a:p>
            <a:pPr marL="342900" lvl="0" indent="-342900">
              <a:lnSpc>
                <a:spcPct val="100000"/>
              </a:lnSpc>
              <a:buSzPts val="1100"/>
              <a:buFont typeface="Wingdings" panose="05000000000000000000" pitchFamily="2" charset="2"/>
              <a:buChar char=""/>
              <a:tabLst>
                <a:tab pos="544830" algn="l"/>
                <a:tab pos="545465" algn="l"/>
              </a:tabLst>
            </a:pPr>
            <a:r>
              <a:rPr lang="sv-SE" sz="1600" dirty="0">
                <a:effectLst/>
              </a:rPr>
              <a:t>Undvik fysisk kontakt med den hotfulle så långt det är</a:t>
            </a:r>
            <a:r>
              <a:rPr lang="sv-SE" sz="1600" spc="-45" dirty="0">
                <a:effectLst/>
              </a:rPr>
              <a:t> </a:t>
            </a:r>
            <a:r>
              <a:rPr lang="sv-SE" sz="1600" dirty="0">
                <a:effectLst/>
              </a:rPr>
              <a:t>möjligt.</a:t>
            </a:r>
          </a:p>
          <a:p>
            <a:pPr marL="342900" lvl="0" indent="-342900">
              <a:lnSpc>
                <a:spcPct val="100000"/>
              </a:lnSpc>
              <a:buSzPts val="1100"/>
              <a:buFont typeface="Wingdings" panose="05000000000000000000" pitchFamily="2" charset="2"/>
              <a:buChar char=""/>
              <a:tabLst>
                <a:tab pos="544830" algn="l"/>
                <a:tab pos="545465" algn="l"/>
              </a:tabLst>
            </a:pPr>
            <a:r>
              <a:rPr lang="sv-SE" sz="1600" dirty="0">
                <a:effectLst/>
              </a:rPr>
              <a:t>Avskärma den hotfulle och om möjligt för undan personen till annat</a:t>
            </a:r>
            <a:r>
              <a:rPr lang="sv-SE" sz="1600" spc="-85" dirty="0">
                <a:effectLst/>
              </a:rPr>
              <a:t> </a:t>
            </a:r>
            <a:r>
              <a:rPr lang="sv-SE" sz="1600" dirty="0">
                <a:effectLst/>
              </a:rPr>
              <a:t>utrymme.</a:t>
            </a:r>
          </a:p>
          <a:p>
            <a:pPr marL="0" indent="0">
              <a:lnSpc>
                <a:spcPct val="100000"/>
              </a:lnSpc>
              <a:buSzPts val="1100"/>
              <a:buNone/>
              <a:tabLst>
                <a:tab pos="544830" algn="l"/>
                <a:tab pos="545465" algn="l"/>
              </a:tabLst>
            </a:pPr>
            <a:endParaRPr lang="sv-SE" sz="1600" b="1" dirty="0"/>
          </a:p>
          <a:p>
            <a:pPr marL="0" indent="0">
              <a:lnSpc>
                <a:spcPct val="100000"/>
              </a:lnSpc>
              <a:buSzPts val="1100"/>
              <a:buNone/>
              <a:tabLst>
                <a:tab pos="544830" algn="l"/>
                <a:tab pos="545465" algn="l"/>
              </a:tabLst>
            </a:pPr>
            <a:r>
              <a:rPr lang="sv-SE" sz="1800" b="1" dirty="0">
                <a:solidFill>
                  <a:srgbClr val="1F487C"/>
                </a:solidFill>
                <a:latin typeface="Arial" panose="020B0604020202020204" pitchFamily="34" charset="0"/>
              </a:rPr>
              <a:t>Vid akut hot- eller våldssituation</a:t>
            </a:r>
          </a:p>
          <a:p>
            <a:pPr marL="342900" lvl="0" indent="-342900">
              <a:lnSpc>
                <a:spcPct val="100000"/>
              </a:lnSpc>
              <a:buFont typeface="Wingdings" panose="05000000000000000000" pitchFamily="2" charset="2"/>
              <a:buChar char=""/>
            </a:pPr>
            <a:r>
              <a:rPr lang="sv-SE" sz="1600" dirty="0"/>
              <a:t>Sätt dig själv i säkerhet och ring 112</a:t>
            </a:r>
          </a:p>
          <a:p>
            <a:pPr>
              <a:lnSpc>
                <a:spcPct val="100000"/>
              </a:lnSpc>
            </a:pPr>
            <a:endParaRPr lang="sv-SE" sz="1600" dirty="0"/>
          </a:p>
        </p:txBody>
      </p:sp>
      <p:pic>
        <p:nvPicPr>
          <p:cNvPr id="5" name="Bildobjekt 4" descr="En bild som visar text&#10;&#10;Automatiskt genererad beskrivning">
            <a:extLst>
              <a:ext uri="{FF2B5EF4-FFF2-40B4-BE49-F238E27FC236}">
                <a16:creationId xmlns:a16="http://schemas.microsoft.com/office/drawing/2014/main" id="{BE620033-40E7-4488-9FB7-42CC38630767}"/>
              </a:ext>
            </a:extLst>
          </p:cNvPr>
          <p:cNvPicPr>
            <a:picLocks noChangeAspect="1"/>
          </p:cNvPicPr>
          <p:nvPr/>
        </p:nvPicPr>
        <p:blipFill rotWithShape="1">
          <a:blip r:embed="rId3"/>
          <a:srcRect r="1" b="772"/>
          <a:stretch/>
        </p:blipFill>
        <p:spPr>
          <a:xfrm>
            <a:off x="7598925" y="1738313"/>
            <a:ext cx="4176000" cy="4175125"/>
          </a:xfrm>
          <a:prstGeom prst="rect">
            <a:avLst/>
          </a:prstGeom>
          <a:noFill/>
        </p:spPr>
      </p:pic>
    </p:spTree>
    <p:extLst>
      <p:ext uri="{BB962C8B-B14F-4D97-AF65-F5344CB8AC3E}">
        <p14:creationId xmlns:p14="http://schemas.microsoft.com/office/powerpoint/2010/main" val="30596076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CF15333-91FA-47F9-BBBE-44FBFA82B0E6}"/>
              </a:ext>
            </a:extLst>
          </p:cNvPr>
          <p:cNvSpPr>
            <a:spLocks noGrp="1"/>
          </p:cNvSpPr>
          <p:nvPr>
            <p:ph type="title"/>
          </p:nvPr>
        </p:nvSpPr>
        <p:spPr>
          <a:xfrm>
            <a:off x="407988" y="404813"/>
            <a:ext cx="9170279" cy="736959"/>
          </a:xfrm>
        </p:spPr>
        <p:txBody>
          <a:bodyPr anchor="ctr">
            <a:normAutofit/>
          </a:bodyPr>
          <a:lstStyle/>
          <a:p>
            <a:r>
              <a:rPr lang="sv-SE" dirty="0"/>
              <a:t>Efter en hotsituation uppstått</a:t>
            </a:r>
          </a:p>
        </p:txBody>
      </p:sp>
      <p:sp>
        <p:nvSpPr>
          <p:cNvPr id="3" name="Platshållare för innehåll 2">
            <a:extLst>
              <a:ext uri="{FF2B5EF4-FFF2-40B4-BE49-F238E27FC236}">
                <a16:creationId xmlns:a16="http://schemas.microsoft.com/office/drawing/2014/main" id="{C24DEC21-455C-4A58-BCA1-46E5B077BCC9}"/>
              </a:ext>
            </a:extLst>
          </p:cNvPr>
          <p:cNvSpPr>
            <a:spLocks noGrp="1"/>
          </p:cNvSpPr>
          <p:nvPr>
            <p:ph sz="half" idx="1"/>
          </p:nvPr>
        </p:nvSpPr>
        <p:spPr>
          <a:xfrm>
            <a:off x="407988" y="1736729"/>
            <a:ext cx="5400000" cy="4176710"/>
          </a:xfrm>
        </p:spPr>
        <p:txBody>
          <a:bodyPr>
            <a:normAutofit/>
          </a:bodyPr>
          <a:lstStyle/>
          <a:p>
            <a:pPr marL="342900" lvl="0" indent="-342900">
              <a:lnSpc>
                <a:spcPct val="100000"/>
              </a:lnSpc>
              <a:buFont typeface="Wingdings" panose="05000000000000000000" pitchFamily="2" charset="2"/>
              <a:buChar char=""/>
            </a:pPr>
            <a:r>
              <a:rPr lang="sv-SE" sz="1800" dirty="0">
                <a:effectLst/>
              </a:rPr>
              <a:t>Informera chefen på arbetsplatsen om händelsen. </a:t>
            </a:r>
          </a:p>
          <a:p>
            <a:pPr marL="342900" lvl="0" indent="-342900">
              <a:lnSpc>
                <a:spcPct val="100000"/>
              </a:lnSpc>
              <a:buFont typeface="Wingdings" panose="05000000000000000000" pitchFamily="2" charset="2"/>
              <a:buChar char=""/>
            </a:pPr>
            <a:r>
              <a:rPr lang="sv-SE" sz="1800" dirty="0">
                <a:effectLst/>
              </a:rPr>
              <a:t>Chefen tar ställning till fortsatt stöd för den/de drabbade och kontaktar vid behov företagshälsovården.</a:t>
            </a:r>
          </a:p>
          <a:p>
            <a:pPr marL="342900" lvl="0" indent="-342900">
              <a:lnSpc>
                <a:spcPct val="100000"/>
              </a:lnSpc>
              <a:buFont typeface="Wingdings" panose="05000000000000000000" pitchFamily="2" charset="2"/>
              <a:buChar char=""/>
            </a:pPr>
            <a:r>
              <a:rPr lang="sv-SE" sz="1800" dirty="0">
                <a:effectLst/>
              </a:rPr>
              <a:t>Vid hot eller våld i arbetet ska ni göra en anmälan om arbetsskada eller tillbud.</a:t>
            </a:r>
          </a:p>
          <a:p>
            <a:pPr marL="342900" lvl="0" indent="-342900">
              <a:lnSpc>
                <a:spcPct val="100000"/>
              </a:lnSpc>
              <a:buFont typeface="Wingdings" panose="05000000000000000000" pitchFamily="2" charset="2"/>
              <a:buChar char=""/>
            </a:pPr>
            <a:r>
              <a:rPr lang="sv-SE" sz="1800" dirty="0">
                <a:effectLst/>
              </a:rPr>
              <a:t>Chefen polisanmäler hot- och våldssituationer.</a:t>
            </a:r>
          </a:p>
          <a:p>
            <a:pPr marL="342900" lvl="0" indent="-342900">
              <a:lnSpc>
                <a:spcPct val="100000"/>
              </a:lnSpc>
              <a:buFont typeface="Wingdings" panose="05000000000000000000" pitchFamily="2" charset="2"/>
              <a:buChar char=""/>
            </a:pPr>
            <a:r>
              <a:rPr lang="sv-SE" sz="1800" dirty="0">
                <a:effectLst/>
              </a:rPr>
              <a:t>Målsägaren ska få stöd i att stå för anmälan. </a:t>
            </a:r>
          </a:p>
          <a:p>
            <a:pPr marL="342900" lvl="0" indent="-342900">
              <a:lnSpc>
                <a:spcPct val="100000"/>
              </a:lnSpc>
              <a:buFont typeface="Wingdings" panose="05000000000000000000" pitchFamily="2" charset="2"/>
              <a:buChar char=""/>
            </a:pPr>
            <a:r>
              <a:rPr lang="sv-SE" sz="1800" dirty="0">
                <a:effectLst/>
              </a:rPr>
              <a:t>Chefen är skyldig att anmäla allvarligt hot och våld till Arbetsmiljöverket.</a:t>
            </a:r>
            <a:br>
              <a:rPr lang="sv-SE" sz="1600" dirty="0">
                <a:effectLst/>
              </a:rPr>
            </a:br>
            <a:endParaRPr lang="sv-SE" sz="1600" dirty="0">
              <a:effectLst/>
            </a:endParaRPr>
          </a:p>
        </p:txBody>
      </p:sp>
      <p:pic>
        <p:nvPicPr>
          <p:cNvPr id="5" name="Bildobjekt 4">
            <a:extLst>
              <a:ext uri="{FF2B5EF4-FFF2-40B4-BE49-F238E27FC236}">
                <a16:creationId xmlns:a16="http://schemas.microsoft.com/office/drawing/2014/main" id="{F8245AD2-6085-483F-AAD9-93015B3107F6}"/>
              </a:ext>
            </a:extLst>
          </p:cNvPr>
          <p:cNvPicPr>
            <a:picLocks noChangeAspect="1"/>
          </p:cNvPicPr>
          <p:nvPr/>
        </p:nvPicPr>
        <p:blipFill>
          <a:blip r:embed="rId3"/>
          <a:stretch>
            <a:fillRect/>
          </a:stretch>
        </p:blipFill>
        <p:spPr>
          <a:xfrm>
            <a:off x="6379250" y="1921584"/>
            <a:ext cx="5400000" cy="3806999"/>
          </a:xfrm>
          <a:prstGeom prst="rect">
            <a:avLst/>
          </a:prstGeom>
          <a:noFill/>
        </p:spPr>
      </p:pic>
    </p:spTree>
    <p:extLst>
      <p:ext uri="{BB962C8B-B14F-4D97-AF65-F5344CB8AC3E}">
        <p14:creationId xmlns:p14="http://schemas.microsoft.com/office/powerpoint/2010/main" val="42104708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C26146E-E583-45C2-93C9-F1B355C9D2EF}"/>
              </a:ext>
            </a:extLst>
          </p:cNvPr>
          <p:cNvSpPr>
            <a:spLocks noGrp="1"/>
          </p:cNvSpPr>
          <p:nvPr>
            <p:ph type="title"/>
          </p:nvPr>
        </p:nvSpPr>
        <p:spPr>
          <a:xfrm>
            <a:off x="2491530" y="612203"/>
            <a:ext cx="5747497" cy="736959"/>
          </a:xfrm>
        </p:spPr>
        <p:txBody>
          <a:bodyPr>
            <a:noAutofit/>
          </a:bodyPr>
          <a:lstStyle/>
          <a:p>
            <a:r>
              <a:rPr lang="sv-SE" sz="3500" dirty="0"/>
              <a:t>Rapportera och anmäl</a:t>
            </a:r>
          </a:p>
        </p:txBody>
      </p:sp>
      <p:pic>
        <p:nvPicPr>
          <p:cNvPr id="1026" name="Picture 2" descr="Bildresultat för polisen logga">
            <a:extLst>
              <a:ext uri="{FF2B5EF4-FFF2-40B4-BE49-F238E27FC236}">
                <a16:creationId xmlns:a16="http://schemas.microsoft.com/office/drawing/2014/main" id="{614C4944-D693-4D78-8919-59F48918B9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57303" y="3672217"/>
            <a:ext cx="3463947" cy="1283763"/>
          </a:xfrm>
          <a:prstGeom prst="rect">
            <a:avLst/>
          </a:prstGeom>
          <a:noFill/>
          <a:extLst>
            <a:ext uri="{909E8E84-426E-40DD-AFC4-6F175D3DCCD1}">
              <a14:hiddenFill xmlns:a14="http://schemas.microsoft.com/office/drawing/2010/main">
                <a:solidFill>
                  <a:srgbClr val="FFFFFF"/>
                </a:solidFill>
              </a14:hiddenFill>
            </a:ext>
          </a:extLst>
        </p:spPr>
      </p:pic>
      <p:sp>
        <p:nvSpPr>
          <p:cNvPr id="6" name="Rektangel 5">
            <a:extLst>
              <a:ext uri="{FF2B5EF4-FFF2-40B4-BE49-F238E27FC236}">
                <a16:creationId xmlns:a16="http://schemas.microsoft.com/office/drawing/2014/main" id="{5AF6D40E-0E12-4D15-A41D-B9FD0C777A9F}"/>
              </a:ext>
            </a:extLst>
          </p:cNvPr>
          <p:cNvSpPr/>
          <p:nvPr/>
        </p:nvSpPr>
        <p:spPr>
          <a:xfrm>
            <a:off x="838558" y="1409073"/>
            <a:ext cx="7400469" cy="5317610"/>
          </a:xfrm>
          <a:prstGeom prst="rect">
            <a:avLst/>
          </a:prstGeom>
        </p:spPr>
        <p:txBody>
          <a:bodyPr wrap="square">
            <a:spAutoFit/>
          </a:bodyPr>
          <a:lstStyle/>
          <a:p>
            <a:pPr marL="342900" indent="-342900">
              <a:lnSpc>
                <a:spcPct val="150000"/>
              </a:lnSpc>
              <a:buFont typeface="Arial" panose="020B0604020202020204" pitchFamily="34" charset="0"/>
              <a:buChar char="•"/>
            </a:pPr>
            <a:r>
              <a:rPr lang="sv-SE" sz="2200" dirty="0">
                <a:ea typeface="Calibri" panose="020F0502020204030204" pitchFamily="34" charset="0"/>
              </a:rPr>
              <a:t>Det är lättare att följa upp.</a:t>
            </a:r>
          </a:p>
          <a:p>
            <a:pPr marL="342900" indent="-342900">
              <a:lnSpc>
                <a:spcPct val="150000"/>
              </a:lnSpc>
              <a:buFont typeface="Arial" panose="020B0604020202020204" pitchFamily="34" charset="0"/>
              <a:buChar char="•"/>
            </a:pPr>
            <a:r>
              <a:rPr lang="sv-SE" sz="2200" dirty="0">
                <a:ea typeface="Calibri" panose="020F0502020204030204" pitchFamily="34" charset="0"/>
              </a:rPr>
              <a:t>Det stannar inte lokalt hos den enskilde.</a:t>
            </a:r>
          </a:p>
          <a:p>
            <a:pPr marL="342900" indent="-342900">
              <a:lnSpc>
                <a:spcPct val="150000"/>
              </a:lnSpc>
              <a:buFont typeface="Arial" panose="020B0604020202020204" pitchFamily="34" charset="0"/>
              <a:buChar char="•"/>
            </a:pPr>
            <a:r>
              <a:rPr lang="sv-SE" sz="2200" dirty="0">
                <a:ea typeface="Calibri" panose="020F0502020204030204" pitchFamily="34" charset="0"/>
              </a:rPr>
              <a:t>Ger ökad kunskap om hur det ser ut för medarbetarna.</a:t>
            </a:r>
          </a:p>
          <a:p>
            <a:pPr marL="342900" indent="-342900">
              <a:lnSpc>
                <a:spcPct val="150000"/>
              </a:lnSpc>
              <a:buFont typeface="Arial" panose="020B0604020202020204" pitchFamily="34" charset="0"/>
              <a:buChar char="•"/>
            </a:pPr>
            <a:r>
              <a:rPr lang="sv-SE" sz="2200" dirty="0">
                <a:ea typeface="Calibri" panose="020F0502020204030204" pitchFamily="34" charset="0"/>
              </a:rPr>
              <a:t>Det blir lättare att sätta in åtgärder.</a:t>
            </a:r>
          </a:p>
          <a:p>
            <a:pPr marL="342900" indent="-342900">
              <a:lnSpc>
                <a:spcPct val="150000"/>
              </a:lnSpc>
              <a:buFont typeface="Arial" panose="020B0604020202020204" pitchFamily="34" charset="0"/>
              <a:buChar char="•"/>
            </a:pPr>
            <a:r>
              <a:rPr lang="sv-SE" sz="2200" dirty="0">
                <a:ea typeface="Calibri" panose="020F0502020204030204" pitchFamily="34" charset="0"/>
              </a:rPr>
              <a:t>Det visar påverkaren att det inte är tillåtet. </a:t>
            </a:r>
          </a:p>
          <a:p>
            <a:pPr marL="342900" indent="-342900">
              <a:lnSpc>
                <a:spcPct val="150000"/>
              </a:lnSpc>
              <a:buFont typeface="Arial" panose="020B0604020202020204" pitchFamily="34" charset="0"/>
              <a:buChar char="•"/>
            </a:pPr>
            <a:endParaRPr lang="sv-SE" sz="2200" dirty="0">
              <a:ea typeface="Calibri" panose="020F0502020204030204" pitchFamily="34" charset="0"/>
            </a:endParaRPr>
          </a:p>
          <a:p>
            <a:pPr marL="0" indent="0">
              <a:lnSpc>
                <a:spcPct val="100000"/>
              </a:lnSpc>
              <a:buNone/>
            </a:pPr>
            <a:r>
              <a:rPr lang="sv-SE" sz="2200" b="1" dirty="0">
                <a:solidFill>
                  <a:srgbClr val="1F487C"/>
                </a:solidFill>
                <a:latin typeface="Arial" panose="020B0604020202020204" pitchFamily="34" charset="0"/>
              </a:rPr>
              <a:t>Polisanmälan</a:t>
            </a:r>
          </a:p>
          <a:p>
            <a:pPr marL="342900" indent="-342900">
              <a:lnSpc>
                <a:spcPct val="100000"/>
              </a:lnSpc>
              <a:buFont typeface="Wingdings" panose="05000000000000000000" pitchFamily="2" charset="2"/>
              <a:buChar char=""/>
            </a:pPr>
            <a:r>
              <a:rPr lang="sv-SE" sz="2200" dirty="0">
                <a:effectLst/>
              </a:rPr>
              <a:t>I Göteborgs Stad finns en rutin för hur polisanmälan ska hanteras då medarbetare utsätts för brott</a:t>
            </a:r>
            <a:r>
              <a:rPr lang="sv-SE" sz="2200" dirty="0"/>
              <a:t>: </a:t>
            </a:r>
            <a:r>
              <a:rPr lang="sv-SE" sz="2200" u="sng" dirty="0">
                <a:solidFill>
                  <a:srgbClr val="0000FF"/>
                </a:solidFill>
                <a:effectLst/>
                <a:latin typeface="Arial" panose="020B0604020202020204" pitchFamily="34" charset="0"/>
                <a:ea typeface="Arial" panose="020B0604020202020204" pitchFamily="34" charset="0"/>
                <a:hlinkClick r:id="rId4"/>
              </a:rPr>
              <a:t>Göteborgs Stads rutin för polisanmälan vid hot och våld i tjänsten</a:t>
            </a:r>
            <a:endParaRPr lang="sv-SE" sz="2200" dirty="0">
              <a:effectLst/>
            </a:endParaRPr>
          </a:p>
          <a:p>
            <a:pPr marL="342900" indent="-342900">
              <a:lnSpc>
                <a:spcPct val="150000"/>
              </a:lnSpc>
              <a:buFont typeface="Arial" panose="020B0604020202020204" pitchFamily="34" charset="0"/>
              <a:buChar char="•"/>
            </a:pPr>
            <a:endParaRPr lang="sv-SE" sz="2400" dirty="0">
              <a:ea typeface="Calibri" panose="020F0502020204030204" pitchFamily="34" charset="0"/>
            </a:endParaRPr>
          </a:p>
        </p:txBody>
      </p:sp>
      <p:pic>
        <p:nvPicPr>
          <p:cNvPr id="5" name="Picture 7">
            <a:extLst>
              <a:ext uri="{FF2B5EF4-FFF2-40B4-BE49-F238E27FC236}">
                <a16:creationId xmlns:a16="http://schemas.microsoft.com/office/drawing/2014/main" id="{20542037-06CC-4816-8621-6DA5D0415214}"/>
              </a:ext>
            </a:extLst>
          </p:cNvPr>
          <p:cNvPicPr>
            <a:picLocks noGrp="1" noChangeAspect="1"/>
          </p:cNvPicPr>
          <p:nvPr>
            <p:ph idx="11"/>
          </p:nvPr>
        </p:nvPicPr>
        <p:blipFill rotWithShape="1">
          <a:blip r:embed="rId5"/>
          <a:srcRect l="34347" t="30152" r="58890" b="58316"/>
          <a:stretch/>
        </p:blipFill>
        <p:spPr>
          <a:xfrm>
            <a:off x="9459178" y="1655406"/>
            <a:ext cx="1270000" cy="1218150"/>
          </a:xfrm>
        </p:spPr>
      </p:pic>
    </p:spTree>
    <p:extLst>
      <p:ext uri="{BB962C8B-B14F-4D97-AF65-F5344CB8AC3E}">
        <p14:creationId xmlns:p14="http://schemas.microsoft.com/office/powerpoint/2010/main" val="17362229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749C8B0-3846-4BC6-AA21-A95CD1304928}"/>
              </a:ext>
            </a:extLst>
          </p:cNvPr>
          <p:cNvSpPr>
            <a:spLocks noGrp="1"/>
          </p:cNvSpPr>
          <p:nvPr>
            <p:ph type="title"/>
          </p:nvPr>
        </p:nvSpPr>
        <p:spPr/>
        <p:txBody>
          <a:bodyPr/>
          <a:lstStyle/>
          <a:p>
            <a:r>
              <a:rPr lang="sv-SE" dirty="0"/>
              <a:t>Agenda</a:t>
            </a:r>
          </a:p>
        </p:txBody>
      </p:sp>
      <p:sp>
        <p:nvSpPr>
          <p:cNvPr id="3" name="Platshållare för innehåll 2">
            <a:extLst>
              <a:ext uri="{FF2B5EF4-FFF2-40B4-BE49-F238E27FC236}">
                <a16:creationId xmlns:a16="http://schemas.microsoft.com/office/drawing/2014/main" id="{AB29FA30-5D35-4567-9BCD-387086F77F54}"/>
              </a:ext>
            </a:extLst>
          </p:cNvPr>
          <p:cNvSpPr>
            <a:spLocks noGrp="1"/>
          </p:cNvSpPr>
          <p:nvPr>
            <p:ph idx="11"/>
          </p:nvPr>
        </p:nvSpPr>
        <p:spPr/>
        <p:txBody>
          <a:bodyPr>
            <a:normAutofit/>
          </a:bodyPr>
          <a:lstStyle/>
          <a:p>
            <a:pPr marL="0" indent="0">
              <a:buNone/>
            </a:pPr>
            <a:r>
              <a:rPr lang="sv-SE" sz="2400" b="1" dirty="0"/>
              <a:t>1. Definitioner</a:t>
            </a:r>
          </a:p>
          <a:p>
            <a:pPr marL="0" indent="0">
              <a:buNone/>
            </a:pPr>
            <a:r>
              <a:rPr lang="sv-SE" sz="2400" b="1" dirty="0"/>
              <a:t>2. Ansvar</a:t>
            </a:r>
          </a:p>
          <a:p>
            <a:pPr marL="0" indent="0">
              <a:buNone/>
            </a:pPr>
            <a:r>
              <a:rPr lang="sv-SE" sz="2400" b="1" dirty="0"/>
              <a:t>3. Tips</a:t>
            </a:r>
          </a:p>
          <a:p>
            <a:pPr marL="0" indent="0">
              <a:buNone/>
            </a:pPr>
            <a:r>
              <a:rPr lang="sv-SE" sz="2400" b="1" dirty="0"/>
              <a:t>4. Diskussion</a:t>
            </a:r>
          </a:p>
          <a:p>
            <a:r>
              <a:rPr lang="sv-SE" sz="2200" dirty="0"/>
              <a:t>Case</a:t>
            </a:r>
          </a:p>
          <a:p>
            <a:r>
              <a:rPr lang="sv-SE" sz="2200" dirty="0"/>
              <a:t>Egna erfarenheter</a:t>
            </a:r>
          </a:p>
          <a:p>
            <a:pPr marL="0" indent="0">
              <a:buNone/>
            </a:pPr>
            <a:endParaRPr lang="sv-SE" dirty="0"/>
          </a:p>
          <a:p>
            <a:pPr marL="0" indent="0">
              <a:buNone/>
            </a:pPr>
            <a:endParaRPr lang="sv-SE" dirty="0"/>
          </a:p>
          <a:p>
            <a:pPr marL="0" indent="0">
              <a:buNone/>
            </a:pPr>
            <a:endParaRPr lang="sv-SE" dirty="0"/>
          </a:p>
          <a:p>
            <a:endParaRPr lang="sv-SE" dirty="0"/>
          </a:p>
        </p:txBody>
      </p:sp>
    </p:spTree>
    <p:extLst>
      <p:ext uri="{BB962C8B-B14F-4D97-AF65-F5344CB8AC3E}">
        <p14:creationId xmlns:p14="http://schemas.microsoft.com/office/powerpoint/2010/main" val="1412726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FA7AE140-709B-4AE0-9073-DA6D4CF6BC40}"/>
              </a:ext>
            </a:extLst>
          </p:cNvPr>
          <p:cNvSpPr>
            <a:spLocks noGrp="1"/>
          </p:cNvSpPr>
          <p:nvPr>
            <p:ph type="title"/>
          </p:nvPr>
        </p:nvSpPr>
        <p:spPr/>
        <p:txBody>
          <a:bodyPr/>
          <a:lstStyle/>
          <a:p>
            <a:r>
              <a:rPr lang="sv-SE" dirty="0"/>
              <a:t>Stöd till medarbetare som ska vittna</a:t>
            </a:r>
          </a:p>
        </p:txBody>
      </p:sp>
      <p:sp>
        <p:nvSpPr>
          <p:cNvPr id="5" name="Platshållare för innehåll 4">
            <a:extLst>
              <a:ext uri="{FF2B5EF4-FFF2-40B4-BE49-F238E27FC236}">
                <a16:creationId xmlns:a16="http://schemas.microsoft.com/office/drawing/2014/main" id="{D7C5D2AE-67CE-4F0F-B005-7C826B35AAED}"/>
              </a:ext>
            </a:extLst>
          </p:cNvPr>
          <p:cNvSpPr>
            <a:spLocks noGrp="1"/>
          </p:cNvSpPr>
          <p:nvPr>
            <p:ph idx="11"/>
          </p:nvPr>
        </p:nvSpPr>
        <p:spPr/>
        <p:txBody>
          <a:bodyPr/>
          <a:lstStyle/>
          <a:p>
            <a:r>
              <a:rPr lang="sv-SE" sz="1900" dirty="0">
                <a:effectLst/>
                <a:ea typeface="Arial" panose="020B0604020202020204" pitchFamily="34" charset="0"/>
              </a:rPr>
              <a:t>Att vittna är reglerat i Rättegångsbalken och grundprincipen är att vittnesmål både hos polis och domstol sker genom personlig inställelse.</a:t>
            </a:r>
            <a:r>
              <a:rPr lang="sv-SE" sz="1900" b="1" dirty="0">
                <a:effectLst/>
                <a:ea typeface="Arial" panose="020B0604020202020204" pitchFamily="34" charset="0"/>
              </a:rPr>
              <a:t> </a:t>
            </a:r>
            <a:r>
              <a:rPr lang="sv-SE" sz="1900" dirty="0">
                <a:effectLst/>
                <a:ea typeface="Arial" panose="020B0604020202020204" pitchFamily="34" charset="0"/>
              </a:rPr>
              <a:t>Både den som har blivit brottsutsatt och andra som kan ha sett händelsen kan bli kallade att vittna.</a:t>
            </a:r>
          </a:p>
          <a:p>
            <a:r>
              <a:rPr lang="sv-SE" sz="1900" dirty="0"/>
              <a:t>Medarbetaren kan få stöd via:</a:t>
            </a:r>
          </a:p>
          <a:p>
            <a:pPr marL="0" indent="0">
              <a:buNone/>
            </a:pPr>
            <a:r>
              <a:rPr lang="sv-SE" sz="1900" dirty="0"/>
              <a:t>	- </a:t>
            </a:r>
            <a:r>
              <a:rPr lang="sv-SE" sz="1900" u="sng" dirty="0" err="1">
                <a:solidFill>
                  <a:srgbClr val="0563C1"/>
                </a:solidFill>
                <a:effectLst/>
                <a:ea typeface="Times New Roman" panose="02020603050405020304" pitchFamily="18" charset="0"/>
                <a:hlinkClick r:id="rId3"/>
              </a:rPr>
              <a:t>Kunskapcentrum</a:t>
            </a:r>
            <a:r>
              <a:rPr lang="sv-SE" sz="1900" u="sng" dirty="0">
                <a:solidFill>
                  <a:srgbClr val="0563C1"/>
                </a:solidFill>
                <a:effectLst/>
                <a:ea typeface="Times New Roman" panose="02020603050405020304" pitchFamily="18" charset="0"/>
                <a:hlinkClick r:id="rId3"/>
              </a:rPr>
              <a:t> mot organiserad brottslighet</a:t>
            </a:r>
            <a:endParaRPr lang="sv-SE" sz="1900" u="sng" dirty="0">
              <a:solidFill>
                <a:srgbClr val="0563C1"/>
              </a:solidFill>
              <a:effectLst/>
              <a:ea typeface="Times New Roman" panose="02020603050405020304" pitchFamily="18" charset="0"/>
            </a:endParaRPr>
          </a:p>
          <a:p>
            <a:pPr marL="0" indent="0">
              <a:buNone/>
            </a:pPr>
            <a:r>
              <a:rPr lang="sv-SE" sz="1900" dirty="0"/>
              <a:t>	- </a:t>
            </a:r>
            <a:r>
              <a:rPr lang="sv-SE" sz="1900" u="sng" dirty="0">
                <a:solidFill>
                  <a:srgbClr val="0563C1"/>
                </a:solidFill>
                <a:effectLst/>
                <a:ea typeface="Times New Roman" panose="02020603050405020304" pitchFamily="18" charset="0"/>
                <a:hlinkClick r:id="rId4"/>
              </a:rPr>
              <a:t>Stödcentrum för brottsutsatta</a:t>
            </a:r>
            <a:endParaRPr lang="sv-SE" sz="1900" u="sng" dirty="0">
              <a:solidFill>
                <a:srgbClr val="0563C1"/>
              </a:solidFill>
              <a:effectLst/>
              <a:ea typeface="Times New Roman" panose="02020603050405020304" pitchFamily="18" charset="0"/>
            </a:endParaRPr>
          </a:p>
          <a:p>
            <a:pPr marL="0" indent="0">
              <a:buNone/>
            </a:pPr>
            <a:r>
              <a:rPr lang="sv-SE" sz="1900" dirty="0"/>
              <a:t>	- </a:t>
            </a:r>
            <a:r>
              <a:rPr lang="sv-SE" sz="1900" u="sng" dirty="0">
                <a:solidFill>
                  <a:srgbClr val="0563C1"/>
                </a:solidFill>
                <a:effectLst/>
                <a:ea typeface="Times New Roman" panose="02020603050405020304" pitchFamily="18" charset="0"/>
                <a:hlinkClick r:id="rId5"/>
              </a:rPr>
              <a:t>Brottsofferjouren</a:t>
            </a:r>
            <a:endParaRPr lang="sv-SE" sz="1900" u="sng" dirty="0">
              <a:solidFill>
                <a:srgbClr val="0563C1"/>
              </a:solidFill>
              <a:effectLst/>
              <a:ea typeface="Times New Roman" panose="02020603050405020304" pitchFamily="18" charset="0"/>
            </a:endParaRPr>
          </a:p>
          <a:p>
            <a:pPr marL="0" indent="0">
              <a:buNone/>
            </a:pPr>
            <a:r>
              <a:rPr lang="sv-SE" sz="1900" dirty="0"/>
              <a:t>	- Samtalsstöd hos företagshälsovården eller Falck Healthcare</a:t>
            </a:r>
          </a:p>
          <a:p>
            <a:pPr marL="0" indent="0">
              <a:buNone/>
            </a:pPr>
            <a:r>
              <a:rPr lang="sv-SE" sz="1900" dirty="0"/>
              <a:t>För mer information om att vittna se stöddokument ”Stöd till medarbetare som ska vittna i domstol” som finns på styrande dokument. </a:t>
            </a:r>
          </a:p>
          <a:p>
            <a:pPr marL="0" indent="0">
              <a:buNone/>
            </a:pPr>
            <a:endParaRPr lang="sv-SE" dirty="0"/>
          </a:p>
        </p:txBody>
      </p:sp>
    </p:spTree>
    <p:extLst>
      <p:ext uri="{BB962C8B-B14F-4D97-AF65-F5344CB8AC3E}">
        <p14:creationId xmlns:p14="http://schemas.microsoft.com/office/powerpoint/2010/main" val="20178242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5B2350D-3090-4501-AA0E-BF4A9D57CEC9}"/>
              </a:ext>
            </a:extLst>
          </p:cNvPr>
          <p:cNvSpPr>
            <a:spLocks noGrp="1"/>
          </p:cNvSpPr>
          <p:nvPr>
            <p:ph type="title"/>
          </p:nvPr>
        </p:nvSpPr>
        <p:spPr>
          <a:xfrm>
            <a:off x="4572000" y="263525"/>
            <a:ext cx="3322320" cy="1325563"/>
          </a:xfrm>
        </p:spPr>
        <p:txBody>
          <a:bodyPr>
            <a:normAutofit/>
          </a:bodyPr>
          <a:lstStyle/>
          <a:p>
            <a:r>
              <a:rPr lang="sv-SE" sz="3500" b="1" dirty="0"/>
              <a:t>Riskmatris</a:t>
            </a:r>
          </a:p>
        </p:txBody>
      </p:sp>
      <p:graphicFrame>
        <p:nvGraphicFramePr>
          <p:cNvPr id="4" name="Platshållare för innehåll 3">
            <a:extLst>
              <a:ext uri="{FF2B5EF4-FFF2-40B4-BE49-F238E27FC236}">
                <a16:creationId xmlns:a16="http://schemas.microsoft.com/office/drawing/2014/main" id="{116E6FBD-FB6A-402A-81CA-91C47309FA8A}"/>
              </a:ext>
            </a:extLst>
          </p:cNvPr>
          <p:cNvGraphicFramePr>
            <a:graphicFrameLocks noGrp="1"/>
          </p:cNvGraphicFramePr>
          <p:nvPr>
            <p:ph idx="1"/>
          </p:nvPr>
        </p:nvGraphicFramePr>
        <p:xfrm>
          <a:off x="906135" y="1589088"/>
          <a:ext cx="10134599" cy="4616386"/>
        </p:xfrm>
        <a:graphic>
          <a:graphicData uri="http://schemas.openxmlformats.org/drawingml/2006/table">
            <a:tbl>
              <a:tblPr firstRow="1" firstCol="1" bandRow="1">
                <a:tableStyleId>{5C22544A-7EE6-4342-B048-85BDC9FD1C3A}</a:tableStyleId>
              </a:tblPr>
              <a:tblGrid>
                <a:gridCol w="2330300">
                  <a:extLst>
                    <a:ext uri="{9D8B030D-6E8A-4147-A177-3AD203B41FA5}">
                      <a16:colId xmlns:a16="http://schemas.microsoft.com/office/drawing/2014/main" val="2795383885"/>
                    </a:ext>
                  </a:extLst>
                </a:gridCol>
                <a:gridCol w="1325137">
                  <a:extLst>
                    <a:ext uri="{9D8B030D-6E8A-4147-A177-3AD203B41FA5}">
                      <a16:colId xmlns:a16="http://schemas.microsoft.com/office/drawing/2014/main" val="1884550449"/>
                    </a:ext>
                  </a:extLst>
                </a:gridCol>
                <a:gridCol w="1325137">
                  <a:extLst>
                    <a:ext uri="{9D8B030D-6E8A-4147-A177-3AD203B41FA5}">
                      <a16:colId xmlns:a16="http://schemas.microsoft.com/office/drawing/2014/main" val="604838314"/>
                    </a:ext>
                  </a:extLst>
                </a:gridCol>
                <a:gridCol w="1799168">
                  <a:extLst>
                    <a:ext uri="{9D8B030D-6E8A-4147-A177-3AD203B41FA5}">
                      <a16:colId xmlns:a16="http://schemas.microsoft.com/office/drawing/2014/main" val="1102799585"/>
                    </a:ext>
                  </a:extLst>
                </a:gridCol>
                <a:gridCol w="1712981">
                  <a:extLst>
                    <a:ext uri="{9D8B030D-6E8A-4147-A177-3AD203B41FA5}">
                      <a16:colId xmlns:a16="http://schemas.microsoft.com/office/drawing/2014/main" val="2513022358"/>
                    </a:ext>
                  </a:extLst>
                </a:gridCol>
                <a:gridCol w="1641876">
                  <a:extLst>
                    <a:ext uri="{9D8B030D-6E8A-4147-A177-3AD203B41FA5}">
                      <a16:colId xmlns:a16="http://schemas.microsoft.com/office/drawing/2014/main" val="3159731644"/>
                    </a:ext>
                  </a:extLst>
                </a:gridCol>
              </a:tblGrid>
              <a:tr h="543202">
                <a:tc>
                  <a:txBody>
                    <a:bodyPr/>
                    <a:lstStyle/>
                    <a:p>
                      <a:pPr>
                        <a:lnSpc>
                          <a:spcPct val="107000"/>
                        </a:lnSpc>
                        <a:spcAft>
                          <a:spcPts val="0"/>
                        </a:spcAft>
                      </a:pPr>
                      <a:r>
                        <a:rPr lang="sv-SE" sz="1600" dirty="0">
                          <a:solidFill>
                            <a:schemeClr val="tx1"/>
                          </a:solidFill>
                          <a:effectLst/>
                        </a:rPr>
                        <a:t>Situationer:</a:t>
                      </a:r>
                      <a:endParaRPr lang="sv-SE"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sv-SE" sz="1600" dirty="0">
                          <a:solidFill>
                            <a:schemeClr val="tx1"/>
                          </a:solidFill>
                          <a:effectLst/>
                        </a:rPr>
                        <a:t>Möten</a:t>
                      </a:r>
                      <a:endParaRPr lang="sv-SE"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sv-SE" sz="1600" dirty="0">
                          <a:solidFill>
                            <a:schemeClr val="tx1"/>
                          </a:solidFill>
                          <a:effectLst/>
                        </a:rPr>
                        <a:t>Beslut</a:t>
                      </a:r>
                      <a:endParaRPr lang="sv-SE"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sv-SE" sz="1600" dirty="0">
                          <a:solidFill>
                            <a:schemeClr val="tx1"/>
                          </a:solidFill>
                          <a:effectLst/>
                        </a:rPr>
                        <a:t>Telefonsamtal</a:t>
                      </a:r>
                      <a:endParaRPr lang="sv-SE"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sv-SE" sz="1600" dirty="0">
                          <a:solidFill>
                            <a:schemeClr val="tx1"/>
                          </a:solidFill>
                          <a:effectLst/>
                        </a:rPr>
                        <a:t>Till och från arbetsplatsen</a:t>
                      </a:r>
                      <a:endParaRPr lang="sv-SE"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sv-SE" sz="1600" dirty="0">
                          <a:solidFill>
                            <a:schemeClr val="tx1"/>
                          </a:solidFill>
                          <a:effectLst/>
                        </a:rPr>
                        <a:t>Mail, sms</a:t>
                      </a:r>
                      <a:endParaRPr lang="sv-SE"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88964024"/>
                  </a:ext>
                </a:extLst>
              </a:tr>
              <a:tr h="265473">
                <a:tc>
                  <a:txBody>
                    <a:bodyPr/>
                    <a:lstStyle/>
                    <a:p>
                      <a:pPr>
                        <a:lnSpc>
                          <a:spcPct val="107000"/>
                        </a:lnSpc>
                        <a:spcAft>
                          <a:spcPts val="0"/>
                        </a:spcAft>
                      </a:pPr>
                      <a:r>
                        <a:rPr lang="sv-SE" sz="1600" dirty="0">
                          <a:solidFill>
                            <a:schemeClr val="tx1"/>
                          </a:solidFill>
                          <a:effectLst/>
                        </a:rPr>
                        <a:t>Gärningspersoner:</a:t>
                      </a:r>
                      <a:endParaRPr lang="sv-SE"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sv-SE" sz="1600" dirty="0">
                          <a:effectLst/>
                        </a:rPr>
                        <a:t> </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sv-SE" sz="1600">
                          <a:effectLst/>
                        </a:rPr>
                        <a:t> </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sv-SE" sz="1600">
                          <a:effectLst/>
                        </a:rPr>
                        <a:t> </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sv-SE" sz="1600">
                          <a:effectLst/>
                        </a:rPr>
                        <a:t> </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sv-SE" sz="1600">
                          <a:effectLst/>
                        </a:rPr>
                        <a:t> </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78077413"/>
                  </a:ext>
                </a:extLst>
              </a:tr>
              <a:tr h="1516153">
                <a:tc>
                  <a:txBody>
                    <a:bodyPr/>
                    <a:lstStyle/>
                    <a:p>
                      <a:pPr>
                        <a:lnSpc>
                          <a:spcPct val="107000"/>
                        </a:lnSpc>
                        <a:spcAft>
                          <a:spcPts val="0"/>
                        </a:spcAft>
                      </a:pPr>
                      <a:r>
                        <a:rPr lang="sv-SE" sz="1600" dirty="0">
                          <a:solidFill>
                            <a:schemeClr val="tx1"/>
                          </a:solidFill>
                          <a:effectLst/>
                        </a:rPr>
                        <a:t>Aggressiva </a:t>
                      </a:r>
                      <a:endParaRPr lang="sv-SE"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sv-SE" sz="1600" dirty="0">
                          <a:effectLst/>
                        </a:rPr>
                        <a:t>Risk för trakasserier och hot.</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nSpc>
                          <a:spcPct val="107000"/>
                        </a:lnSpc>
                        <a:spcAft>
                          <a:spcPts val="0"/>
                        </a:spcAft>
                      </a:pPr>
                      <a:r>
                        <a:rPr lang="sv-SE" sz="1600" dirty="0">
                          <a:effectLst/>
                        </a:rPr>
                        <a:t>Risk för hot och våld</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nSpc>
                          <a:spcPct val="107000"/>
                        </a:lnSpc>
                        <a:spcAft>
                          <a:spcPts val="0"/>
                        </a:spcAft>
                      </a:pPr>
                      <a:r>
                        <a:rPr lang="sv-SE" sz="1600" dirty="0">
                          <a:effectLst/>
                        </a:rPr>
                        <a:t>Risk för trakasserier och hot.</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nSpc>
                          <a:spcPct val="107000"/>
                        </a:lnSpc>
                        <a:spcAft>
                          <a:spcPts val="0"/>
                        </a:spcAft>
                      </a:pPr>
                      <a:r>
                        <a:rPr lang="sv-SE" sz="1600" dirty="0">
                          <a:effectLst/>
                        </a:rPr>
                        <a:t>Risk finns men förmodligen liten.</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nSpc>
                          <a:spcPct val="107000"/>
                        </a:lnSpc>
                        <a:spcAft>
                          <a:spcPts val="0"/>
                        </a:spcAft>
                      </a:pPr>
                      <a:r>
                        <a:rPr lang="sv-SE" sz="1600" dirty="0">
                          <a:effectLst/>
                        </a:rPr>
                        <a:t>Risk för trakasserier</a:t>
                      </a:r>
                    </a:p>
                    <a:p>
                      <a:pPr>
                        <a:lnSpc>
                          <a:spcPct val="107000"/>
                        </a:lnSpc>
                        <a:spcAft>
                          <a:spcPts val="0"/>
                        </a:spcAft>
                      </a:pPr>
                      <a:r>
                        <a:rPr lang="sv-SE" sz="1600" dirty="0">
                          <a:effectLst/>
                        </a:rPr>
                        <a:t>och hot. Ofta återkommande</a:t>
                      </a:r>
                    </a:p>
                    <a:p>
                      <a:pPr>
                        <a:lnSpc>
                          <a:spcPct val="107000"/>
                        </a:lnSpc>
                        <a:spcAft>
                          <a:spcPts val="0"/>
                        </a:spcAft>
                      </a:pPr>
                      <a:r>
                        <a:rPr lang="sv-SE" sz="1600" dirty="0">
                          <a:effectLst/>
                        </a:rPr>
                        <a:t>kontakt.</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3464967585"/>
                  </a:ext>
                </a:extLst>
              </a:tr>
              <a:tr h="752444">
                <a:tc>
                  <a:txBody>
                    <a:bodyPr/>
                    <a:lstStyle/>
                    <a:p>
                      <a:pPr>
                        <a:lnSpc>
                          <a:spcPct val="107000"/>
                        </a:lnSpc>
                        <a:spcAft>
                          <a:spcPts val="0"/>
                        </a:spcAft>
                      </a:pPr>
                      <a:r>
                        <a:rPr lang="sv-SE" sz="1600" dirty="0">
                          <a:solidFill>
                            <a:schemeClr val="tx1"/>
                          </a:solidFill>
                          <a:effectLst/>
                        </a:rPr>
                        <a:t>Ideologiska </a:t>
                      </a:r>
                      <a:endParaRPr lang="sv-SE"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sv-SE" sz="1600" dirty="0">
                          <a:effectLst/>
                        </a:rPr>
                        <a:t>Risk för trakasserier</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nSpc>
                          <a:spcPct val="107000"/>
                        </a:lnSpc>
                        <a:spcAft>
                          <a:spcPts val="0"/>
                        </a:spcAft>
                      </a:pPr>
                      <a:r>
                        <a:rPr lang="sv-SE" sz="1600" dirty="0">
                          <a:effectLst/>
                        </a:rPr>
                        <a:t>Risk för trakasserier och hot.</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nSpc>
                          <a:spcPct val="107000"/>
                        </a:lnSpc>
                        <a:spcAft>
                          <a:spcPts val="0"/>
                        </a:spcAft>
                      </a:pPr>
                      <a:r>
                        <a:rPr lang="sv-SE" sz="1600" dirty="0">
                          <a:effectLst/>
                        </a:rPr>
                        <a:t>Risk för trakasserier</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nSpc>
                          <a:spcPct val="107000"/>
                        </a:lnSpc>
                        <a:spcAft>
                          <a:spcPts val="0"/>
                        </a:spcAft>
                      </a:pPr>
                      <a:r>
                        <a:rPr lang="sv-SE" sz="1600" dirty="0">
                          <a:effectLst/>
                        </a:rPr>
                        <a:t>Risk för trakasserier</a:t>
                      </a:r>
                    </a:p>
                    <a:p>
                      <a:pPr>
                        <a:lnSpc>
                          <a:spcPct val="107000"/>
                        </a:lnSpc>
                        <a:spcAft>
                          <a:spcPts val="0"/>
                        </a:spcAft>
                      </a:pPr>
                      <a:r>
                        <a:rPr lang="sv-SE" sz="1600" dirty="0">
                          <a:effectLst/>
                        </a:rPr>
                        <a:t>och hot.</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nSpc>
                          <a:spcPct val="107000"/>
                        </a:lnSpc>
                        <a:spcAft>
                          <a:spcPts val="0"/>
                        </a:spcAft>
                      </a:pPr>
                      <a:r>
                        <a:rPr lang="sv-SE" sz="1600" dirty="0">
                          <a:effectLst/>
                        </a:rPr>
                        <a:t>Risk finns men förmodligen liten. </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956802617"/>
                  </a:ext>
                </a:extLst>
              </a:tr>
              <a:tr h="752444">
                <a:tc>
                  <a:txBody>
                    <a:bodyPr/>
                    <a:lstStyle/>
                    <a:p>
                      <a:pPr>
                        <a:lnSpc>
                          <a:spcPct val="107000"/>
                        </a:lnSpc>
                        <a:spcAft>
                          <a:spcPts val="0"/>
                        </a:spcAft>
                      </a:pPr>
                      <a:r>
                        <a:rPr lang="sv-SE" sz="1600" dirty="0">
                          <a:solidFill>
                            <a:schemeClr val="tx1"/>
                          </a:solidFill>
                          <a:effectLst/>
                        </a:rPr>
                        <a:t>Kriminella</a:t>
                      </a:r>
                      <a:endParaRPr lang="sv-SE"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sv-SE" sz="1600" dirty="0">
                          <a:effectLst/>
                        </a:rPr>
                        <a:t>Risk för trakasserier och hot</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nSpc>
                          <a:spcPct val="107000"/>
                        </a:lnSpc>
                        <a:spcAft>
                          <a:spcPts val="0"/>
                        </a:spcAft>
                      </a:pPr>
                      <a:r>
                        <a:rPr lang="sv-SE" sz="1600" dirty="0">
                          <a:effectLst/>
                        </a:rPr>
                        <a:t>Risk för hot och våld</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nSpc>
                          <a:spcPct val="107000"/>
                        </a:lnSpc>
                        <a:spcAft>
                          <a:spcPts val="0"/>
                        </a:spcAft>
                      </a:pPr>
                      <a:r>
                        <a:rPr lang="sv-SE" sz="1600" dirty="0">
                          <a:effectLst/>
                        </a:rPr>
                        <a:t>Risk för trakasserier</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nSpc>
                          <a:spcPct val="107000"/>
                        </a:lnSpc>
                        <a:spcAft>
                          <a:spcPts val="0"/>
                        </a:spcAft>
                      </a:pPr>
                      <a:r>
                        <a:rPr lang="sv-SE" sz="1600" dirty="0">
                          <a:effectLst/>
                        </a:rPr>
                        <a:t>Risk för trakasserier och hot</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nSpc>
                          <a:spcPct val="107000"/>
                        </a:lnSpc>
                        <a:spcAft>
                          <a:spcPts val="0"/>
                        </a:spcAft>
                      </a:pPr>
                      <a:r>
                        <a:rPr lang="sv-SE" sz="1600" dirty="0">
                          <a:effectLst/>
                        </a:rPr>
                        <a:t>Risk finns men förmodligen liten.</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471923879"/>
                  </a:ext>
                </a:extLst>
              </a:tr>
              <a:tr h="752444">
                <a:tc>
                  <a:txBody>
                    <a:bodyPr/>
                    <a:lstStyle/>
                    <a:p>
                      <a:pPr>
                        <a:lnSpc>
                          <a:spcPct val="107000"/>
                        </a:lnSpc>
                        <a:spcAft>
                          <a:spcPts val="0"/>
                        </a:spcAft>
                      </a:pPr>
                      <a:r>
                        <a:rPr lang="sv-SE" sz="1600" dirty="0">
                          <a:solidFill>
                            <a:schemeClr val="tx1"/>
                          </a:solidFill>
                          <a:effectLst/>
                        </a:rPr>
                        <a:t>Verksamma i företag</a:t>
                      </a:r>
                      <a:endParaRPr lang="sv-SE"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sv-SE" sz="1600" dirty="0">
                          <a:effectLst/>
                        </a:rPr>
                        <a:t>Risk för korruption</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692"/>
                    </a:solidFill>
                  </a:tcPr>
                </a:tc>
                <a:tc>
                  <a:txBody>
                    <a:bodyPr/>
                    <a:lstStyle/>
                    <a:p>
                      <a:pPr>
                        <a:lnSpc>
                          <a:spcPct val="107000"/>
                        </a:lnSpc>
                        <a:spcAft>
                          <a:spcPts val="0"/>
                        </a:spcAft>
                      </a:pPr>
                      <a:r>
                        <a:rPr lang="sv-SE" sz="1600" dirty="0">
                          <a:effectLst/>
                        </a:rPr>
                        <a:t>Risk för korruption</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692"/>
                    </a:solidFill>
                  </a:tcPr>
                </a:tc>
                <a:tc>
                  <a:txBody>
                    <a:bodyPr/>
                    <a:lstStyle/>
                    <a:p>
                      <a:pPr>
                        <a:lnSpc>
                          <a:spcPct val="107000"/>
                        </a:lnSpc>
                        <a:spcAft>
                          <a:spcPts val="0"/>
                        </a:spcAft>
                      </a:pPr>
                      <a:r>
                        <a:rPr lang="sv-SE" sz="1600" dirty="0">
                          <a:effectLst/>
                        </a:rPr>
                        <a:t>Risk för trakasserier</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nSpc>
                          <a:spcPct val="107000"/>
                        </a:lnSpc>
                        <a:spcAft>
                          <a:spcPts val="0"/>
                        </a:spcAft>
                      </a:pPr>
                      <a:r>
                        <a:rPr lang="sv-SE" sz="1600" dirty="0">
                          <a:effectLst/>
                        </a:rPr>
                        <a:t>Risk finns men förmodligen liten.</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nSpc>
                          <a:spcPct val="107000"/>
                        </a:lnSpc>
                        <a:spcAft>
                          <a:spcPts val="0"/>
                        </a:spcAft>
                      </a:pPr>
                      <a:r>
                        <a:rPr lang="sv-SE" sz="1600" dirty="0">
                          <a:effectLst/>
                        </a:rPr>
                        <a:t>Risk för korruption</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692"/>
                    </a:solidFill>
                  </a:tcPr>
                </a:tc>
                <a:extLst>
                  <a:ext uri="{0D108BD9-81ED-4DB2-BD59-A6C34878D82A}">
                    <a16:rowId xmlns:a16="http://schemas.microsoft.com/office/drawing/2014/main" val="1637916533"/>
                  </a:ext>
                </a:extLst>
              </a:tr>
            </a:tbl>
          </a:graphicData>
        </a:graphic>
      </p:graphicFrame>
    </p:spTree>
    <p:extLst>
      <p:ext uri="{BB962C8B-B14F-4D97-AF65-F5344CB8AC3E}">
        <p14:creationId xmlns:p14="http://schemas.microsoft.com/office/powerpoint/2010/main" val="33355534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080A625-5A3E-4CE1-83F6-8122BDF564B7}"/>
              </a:ext>
            </a:extLst>
          </p:cNvPr>
          <p:cNvSpPr>
            <a:spLocks noGrp="1"/>
          </p:cNvSpPr>
          <p:nvPr>
            <p:ph type="title"/>
          </p:nvPr>
        </p:nvSpPr>
        <p:spPr>
          <a:xfrm>
            <a:off x="3363985" y="513869"/>
            <a:ext cx="4496499" cy="736959"/>
          </a:xfrm>
        </p:spPr>
        <p:txBody>
          <a:bodyPr>
            <a:noAutofit/>
          </a:bodyPr>
          <a:lstStyle/>
          <a:p>
            <a:r>
              <a:rPr lang="sv-SE" sz="3500" dirty="0"/>
              <a:t>Diskussionsfrågor</a:t>
            </a:r>
          </a:p>
        </p:txBody>
      </p:sp>
      <p:sp>
        <p:nvSpPr>
          <p:cNvPr id="4" name="Platshållare för innehåll 3">
            <a:extLst>
              <a:ext uri="{FF2B5EF4-FFF2-40B4-BE49-F238E27FC236}">
                <a16:creationId xmlns:a16="http://schemas.microsoft.com/office/drawing/2014/main" id="{262E03CA-0F9F-447E-9071-69BDF7B4C45A}"/>
              </a:ext>
            </a:extLst>
          </p:cNvPr>
          <p:cNvSpPr>
            <a:spLocks noGrp="1"/>
          </p:cNvSpPr>
          <p:nvPr>
            <p:ph idx="1"/>
          </p:nvPr>
        </p:nvSpPr>
        <p:spPr>
          <a:xfrm>
            <a:off x="1533525" y="1954634"/>
            <a:ext cx="8982075" cy="3684166"/>
          </a:xfrm>
          <a:prstGeom prst="rect">
            <a:avLst/>
          </a:prstGeom>
          <a:ln w="28575">
            <a:solidFill>
              <a:schemeClr val="accent5">
                <a:lumMod val="75000"/>
              </a:schemeClr>
            </a:solidFill>
          </a:ln>
        </p:spPr>
        <p:style>
          <a:lnRef idx="1">
            <a:schemeClr val="accent5"/>
          </a:lnRef>
          <a:fillRef idx="2">
            <a:schemeClr val="accent5"/>
          </a:fillRef>
          <a:effectRef idx="1">
            <a:schemeClr val="accent5"/>
          </a:effectRef>
          <a:fontRef idx="minor">
            <a:schemeClr val="dk1"/>
          </a:fontRef>
        </p:style>
        <p:txBody>
          <a:bodyPr rtlCol="0" anchor="ctr">
            <a:normAutofit/>
          </a:bodyPr>
          <a:lstStyle/>
          <a:p>
            <a:pPr marL="0" indent="0">
              <a:lnSpc>
                <a:spcPct val="150000"/>
              </a:lnSpc>
              <a:buNone/>
            </a:pPr>
            <a:r>
              <a:rPr lang="sv-SE" sz="2400" dirty="0"/>
              <a:t>Diskutera utifrån ett händelsescenario följande frågor:</a:t>
            </a:r>
          </a:p>
          <a:p>
            <a:pPr>
              <a:lnSpc>
                <a:spcPct val="150000"/>
              </a:lnSpc>
            </a:pPr>
            <a:r>
              <a:rPr lang="sv-SE" sz="2400" dirty="0"/>
              <a:t>Hur ser ni på respektive händelse? </a:t>
            </a:r>
          </a:p>
          <a:p>
            <a:pPr>
              <a:lnSpc>
                <a:spcPct val="150000"/>
              </a:lnSpc>
            </a:pPr>
            <a:r>
              <a:rPr lang="sv-SE" sz="2400" dirty="0"/>
              <a:t>Är detta något som ni skulle ha känt obehag av?</a:t>
            </a:r>
          </a:p>
          <a:p>
            <a:pPr>
              <a:lnSpc>
                <a:spcPct val="150000"/>
              </a:lnSpc>
            </a:pPr>
            <a:r>
              <a:rPr lang="sv-SE" sz="2400" dirty="0"/>
              <a:t>Vilka åtgärder skulle ni vilja se? </a:t>
            </a:r>
          </a:p>
          <a:p>
            <a:pPr>
              <a:lnSpc>
                <a:spcPct val="150000"/>
              </a:lnSpc>
            </a:pPr>
            <a:r>
              <a:rPr lang="sv-SE" sz="2400" dirty="0"/>
              <a:t>Vilka rutiner tycker ni bör finnas på plats?</a:t>
            </a:r>
          </a:p>
        </p:txBody>
      </p:sp>
    </p:spTree>
    <p:extLst>
      <p:ext uri="{BB962C8B-B14F-4D97-AF65-F5344CB8AC3E}">
        <p14:creationId xmlns:p14="http://schemas.microsoft.com/office/powerpoint/2010/main" val="10172906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761BDA5-707A-467C-A79D-10176CDA1EA2}"/>
              </a:ext>
            </a:extLst>
          </p:cNvPr>
          <p:cNvSpPr>
            <a:spLocks noGrp="1"/>
          </p:cNvSpPr>
          <p:nvPr>
            <p:ph type="title"/>
          </p:nvPr>
        </p:nvSpPr>
        <p:spPr>
          <a:xfrm>
            <a:off x="3552818" y="380959"/>
            <a:ext cx="5086363" cy="736959"/>
          </a:xfrm>
        </p:spPr>
        <p:txBody>
          <a:bodyPr/>
          <a:lstStyle/>
          <a:p>
            <a:r>
              <a:rPr lang="sv-SE" dirty="0"/>
              <a:t>Händelsescenario</a:t>
            </a:r>
          </a:p>
        </p:txBody>
      </p:sp>
      <p:sp>
        <p:nvSpPr>
          <p:cNvPr id="3" name="Platshållare för innehåll 2">
            <a:extLst>
              <a:ext uri="{FF2B5EF4-FFF2-40B4-BE49-F238E27FC236}">
                <a16:creationId xmlns:a16="http://schemas.microsoft.com/office/drawing/2014/main" id="{0F5BD51A-989A-4EF2-8AA1-508A0B64B34E}"/>
              </a:ext>
            </a:extLst>
          </p:cNvPr>
          <p:cNvSpPr>
            <a:spLocks noGrp="1"/>
          </p:cNvSpPr>
          <p:nvPr>
            <p:ph idx="1"/>
          </p:nvPr>
        </p:nvSpPr>
        <p:spPr>
          <a:xfrm>
            <a:off x="1056000" y="1736700"/>
            <a:ext cx="10080000" cy="3717893"/>
          </a:xfrm>
        </p:spPr>
        <p:txBody>
          <a:bodyPr>
            <a:normAutofit/>
          </a:bodyPr>
          <a:lstStyle/>
          <a:p>
            <a:pPr marL="0" indent="0">
              <a:buNone/>
            </a:pPr>
            <a:r>
              <a:rPr lang="sv-SE" sz="2400" dirty="0"/>
              <a:t>När en medarbetare kommer ut i receptionen på arbetsplatsen en kväll på väg hem, efter arbetsdagen, står en klient precis utanför dörren. Klienten tittar upp när han ser medarbetaren. När medarbetaren går ut genom dörren ser hen noga till att den går i lås och går sedan mot spårvagnshållplatsen. </a:t>
            </a:r>
          </a:p>
          <a:p>
            <a:pPr marL="0" indent="0">
              <a:buNone/>
            </a:pPr>
            <a:r>
              <a:rPr lang="sv-SE" sz="2400" dirty="0"/>
              <a:t>Klienten följer efter, väntar på samma hållplats och går på samma spårvagn. Klienten ställer sig ganska nära medarbetaren och när de närmar sig hens hållplats trycker han på ”Stopp-knappen” och säger till medarbetaren: ”Du ska väl av här?”</a:t>
            </a:r>
          </a:p>
        </p:txBody>
      </p:sp>
    </p:spTree>
    <p:extLst>
      <p:ext uri="{BB962C8B-B14F-4D97-AF65-F5344CB8AC3E}">
        <p14:creationId xmlns:p14="http://schemas.microsoft.com/office/powerpoint/2010/main" val="39658678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1449D1E0-6345-4A71-B5A2-0608A642756C}"/>
              </a:ext>
            </a:extLst>
          </p:cNvPr>
          <p:cNvSpPr>
            <a:spLocks noGrp="1"/>
          </p:cNvSpPr>
          <p:nvPr>
            <p:ph idx="1"/>
          </p:nvPr>
        </p:nvSpPr>
        <p:spPr/>
        <p:txBody>
          <a:bodyPr/>
          <a:lstStyle/>
          <a:p>
            <a:pPr marL="0" indent="0">
              <a:buNone/>
            </a:pPr>
            <a:r>
              <a:rPr lang="sv-SE" sz="2400" dirty="0"/>
              <a:t>En medarbetare har sitt barn i samma fotbollsförening som en VD för ett vårdföretag. </a:t>
            </a:r>
            <a:r>
              <a:rPr lang="sv-SE" sz="2400"/>
              <a:t>Vårdföretaget är med </a:t>
            </a:r>
            <a:r>
              <a:rPr lang="sv-SE" sz="2400" dirty="0"/>
              <a:t>i en pågående upphandling av nya avtal. De har alltid snackat och haft trevligt i samband med att de hämtat och lämnat barnen på träningarna. Vid ett tillfälle frågar Vd:n medarbetaren om han inte har lust att följa med hem på lite mat och vin efter träningen. </a:t>
            </a:r>
          </a:p>
          <a:p>
            <a:pPr marL="0" indent="0">
              <a:buNone/>
            </a:pPr>
            <a:endParaRPr lang="sv-SE" dirty="0"/>
          </a:p>
        </p:txBody>
      </p:sp>
      <p:sp>
        <p:nvSpPr>
          <p:cNvPr id="4" name="Rektangel 3">
            <a:extLst>
              <a:ext uri="{FF2B5EF4-FFF2-40B4-BE49-F238E27FC236}">
                <a16:creationId xmlns:a16="http://schemas.microsoft.com/office/drawing/2014/main" id="{141CF9F6-8F06-4BAC-A580-C3E8D45B6DF3}"/>
              </a:ext>
            </a:extLst>
          </p:cNvPr>
          <p:cNvSpPr/>
          <p:nvPr/>
        </p:nvSpPr>
        <p:spPr>
          <a:xfrm>
            <a:off x="3856383" y="759897"/>
            <a:ext cx="4190337" cy="553998"/>
          </a:xfrm>
          <a:prstGeom prst="rect">
            <a:avLst/>
          </a:prstGeom>
        </p:spPr>
        <p:txBody>
          <a:bodyPr wrap="square">
            <a:spAutoFit/>
          </a:bodyPr>
          <a:lstStyle/>
          <a:p>
            <a:r>
              <a:rPr lang="sv-SE" sz="3000" b="1" dirty="0">
                <a:latin typeface="+mj-lt"/>
              </a:rPr>
              <a:t>Händelsescenario</a:t>
            </a:r>
          </a:p>
        </p:txBody>
      </p:sp>
    </p:spTree>
    <p:extLst>
      <p:ext uri="{BB962C8B-B14F-4D97-AF65-F5344CB8AC3E}">
        <p14:creationId xmlns:p14="http://schemas.microsoft.com/office/powerpoint/2010/main" val="15555732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8A94849-8C77-4AD0-9842-FCCCE138DA6C}"/>
              </a:ext>
            </a:extLst>
          </p:cNvPr>
          <p:cNvSpPr>
            <a:spLocks noGrp="1"/>
          </p:cNvSpPr>
          <p:nvPr>
            <p:ph type="title"/>
          </p:nvPr>
        </p:nvSpPr>
        <p:spPr/>
        <p:txBody>
          <a:bodyPr/>
          <a:lstStyle/>
          <a:p>
            <a:r>
              <a:rPr lang="sv-SE" dirty="0"/>
              <a:t>Diskussionsuppgifter</a:t>
            </a:r>
          </a:p>
        </p:txBody>
      </p:sp>
      <p:sp>
        <p:nvSpPr>
          <p:cNvPr id="5" name="Platshållare för innehåll 4">
            <a:extLst>
              <a:ext uri="{FF2B5EF4-FFF2-40B4-BE49-F238E27FC236}">
                <a16:creationId xmlns:a16="http://schemas.microsoft.com/office/drawing/2014/main" id="{020D0F9B-3F49-4378-AFAC-F11532CDE6BF}"/>
              </a:ext>
            </a:extLst>
          </p:cNvPr>
          <p:cNvSpPr>
            <a:spLocks noGrp="1"/>
          </p:cNvSpPr>
          <p:nvPr>
            <p:ph idx="11"/>
          </p:nvPr>
        </p:nvSpPr>
        <p:spPr/>
        <p:txBody>
          <a:bodyPr/>
          <a:lstStyle/>
          <a:p>
            <a:pPr marL="0" indent="0" algn="ctr">
              <a:buNone/>
            </a:pPr>
            <a:endParaRPr lang="sv-SE" sz="3200" dirty="0">
              <a:latin typeface="+mj-lt"/>
            </a:endParaRPr>
          </a:p>
          <a:p>
            <a:pPr marL="0" indent="0" algn="ctr">
              <a:buNone/>
            </a:pPr>
            <a:endParaRPr lang="sv-SE" sz="3200" dirty="0">
              <a:latin typeface="+mj-lt"/>
            </a:endParaRPr>
          </a:p>
          <a:p>
            <a:pPr marL="0" indent="0" algn="ctr">
              <a:buNone/>
            </a:pPr>
            <a:r>
              <a:rPr lang="sv-SE" sz="3200" dirty="0">
                <a:latin typeface="+mj-lt"/>
              </a:rPr>
              <a:t>Någon situation som ni vill lyfta?</a:t>
            </a:r>
          </a:p>
          <a:p>
            <a:pPr marL="0" indent="0">
              <a:buNone/>
            </a:pPr>
            <a:endParaRPr lang="sv-SE" dirty="0"/>
          </a:p>
        </p:txBody>
      </p:sp>
    </p:spTree>
    <p:extLst>
      <p:ext uri="{BB962C8B-B14F-4D97-AF65-F5344CB8AC3E}">
        <p14:creationId xmlns:p14="http://schemas.microsoft.com/office/powerpoint/2010/main" val="42486301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56F4DD5-BB1E-43E8-8D24-C1CBC47371FF}"/>
              </a:ext>
            </a:extLst>
          </p:cNvPr>
          <p:cNvSpPr>
            <a:spLocks noGrp="1"/>
          </p:cNvSpPr>
          <p:nvPr>
            <p:ph type="title"/>
          </p:nvPr>
        </p:nvSpPr>
        <p:spPr/>
        <p:txBody>
          <a:bodyPr/>
          <a:lstStyle/>
          <a:p>
            <a:r>
              <a:rPr lang="sv-SE" dirty="0"/>
              <a:t>Sammanfattning</a:t>
            </a:r>
          </a:p>
        </p:txBody>
      </p:sp>
      <p:sp>
        <p:nvSpPr>
          <p:cNvPr id="3" name="Platshållare för innehåll 2">
            <a:extLst>
              <a:ext uri="{FF2B5EF4-FFF2-40B4-BE49-F238E27FC236}">
                <a16:creationId xmlns:a16="http://schemas.microsoft.com/office/drawing/2014/main" id="{F36AA0FC-4D17-40DF-A6CC-8FC96D0E258E}"/>
              </a:ext>
            </a:extLst>
          </p:cNvPr>
          <p:cNvSpPr>
            <a:spLocks noGrp="1"/>
          </p:cNvSpPr>
          <p:nvPr>
            <p:ph idx="11"/>
          </p:nvPr>
        </p:nvSpPr>
        <p:spPr/>
        <p:txBody>
          <a:bodyPr/>
          <a:lstStyle/>
          <a:p>
            <a:r>
              <a:rPr lang="sv-SE" sz="2800" dirty="0"/>
              <a:t>Olika former av otillåten påverkan</a:t>
            </a:r>
          </a:p>
          <a:p>
            <a:endParaRPr lang="sv-SE" sz="2800" dirty="0"/>
          </a:p>
          <a:p>
            <a:r>
              <a:rPr lang="sv-SE" sz="2800" dirty="0"/>
              <a:t>Riktlinjer och rutiner</a:t>
            </a:r>
          </a:p>
          <a:p>
            <a:endParaRPr lang="sv-SE" sz="2800" dirty="0"/>
          </a:p>
          <a:p>
            <a:r>
              <a:rPr lang="sv-SE" sz="2800" dirty="0"/>
              <a:t>Delat ansvar mellan arbetsgivare och eget ansvar </a:t>
            </a:r>
          </a:p>
          <a:p>
            <a:endParaRPr lang="sv-SE" sz="2800" dirty="0"/>
          </a:p>
          <a:p>
            <a:r>
              <a:rPr lang="sv-SE" sz="2800" dirty="0"/>
              <a:t>Vikten av att rapportera/anmäla </a:t>
            </a:r>
          </a:p>
          <a:p>
            <a:pPr marL="0" indent="0">
              <a:buNone/>
            </a:pPr>
            <a:endParaRPr lang="sv-SE" dirty="0"/>
          </a:p>
          <a:p>
            <a:pPr marL="0" indent="0">
              <a:buNone/>
            </a:pPr>
            <a:endParaRPr lang="sv-SE" dirty="0"/>
          </a:p>
        </p:txBody>
      </p:sp>
    </p:spTree>
    <p:extLst>
      <p:ext uri="{BB962C8B-B14F-4D97-AF65-F5344CB8AC3E}">
        <p14:creationId xmlns:p14="http://schemas.microsoft.com/office/powerpoint/2010/main" val="3659406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1449D1E0-6345-4A71-B5A2-0608A642756C}"/>
              </a:ext>
            </a:extLst>
          </p:cNvPr>
          <p:cNvSpPr>
            <a:spLocks noGrp="1"/>
          </p:cNvSpPr>
          <p:nvPr>
            <p:ph idx="1"/>
          </p:nvPr>
        </p:nvSpPr>
        <p:spPr/>
        <p:txBody>
          <a:bodyPr>
            <a:normAutofit/>
          </a:bodyPr>
          <a:lstStyle/>
          <a:p>
            <a:pPr marL="0" indent="0">
              <a:buNone/>
            </a:pPr>
            <a:r>
              <a:rPr lang="sv-SE" sz="2400" dirty="0"/>
              <a:t>Det börjar närma sig jul. Vid ett tillfälle får en </a:t>
            </a:r>
            <a:r>
              <a:rPr lang="sv-SE" sz="2400" b="1" dirty="0"/>
              <a:t>socialsekreterare</a:t>
            </a:r>
            <a:r>
              <a:rPr lang="sv-SE" sz="2400" dirty="0"/>
              <a:t> ta emot tre stycken tomma patronhylsor som julklapp. Klienten som lämnar över dessa säger att även om han är besviken över ett beslut så är det klart att socialsekreteraren ska få en julklapp. Han radar upp patronhylsorna på bordet framför sig. </a:t>
            </a:r>
          </a:p>
          <a:p>
            <a:pPr marL="0" indent="0" algn="ctr">
              <a:buNone/>
            </a:pPr>
            <a:r>
              <a:rPr lang="sv-SE" sz="2400" b="1" i="1" dirty="0"/>
              <a:t>”Dessa kan användas som bland annat pennställ”. </a:t>
            </a:r>
          </a:p>
          <a:p>
            <a:pPr marL="0" indent="0">
              <a:buNone/>
            </a:pPr>
            <a:endParaRPr lang="sv-SE" sz="2400" dirty="0"/>
          </a:p>
          <a:p>
            <a:pPr marL="0" indent="0">
              <a:buNone/>
            </a:pPr>
            <a:endParaRPr lang="sv-SE" sz="2400" dirty="0"/>
          </a:p>
          <a:p>
            <a:pPr marL="0" indent="0">
              <a:buNone/>
            </a:pPr>
            <a:endParaRPr lang="sv-SE" dirty="0"/>
          </a:p>
        </p:txBody>
      </p:sp>
      <p:sp>
        <p:nvSpPr>
          <p:cNvPr id="4" name="Rektangel 3">
            <a:extLst>
              <a:ext uri="{FF2B5EF4-FFF2-40B4-BE49-F238E27FC236}">
                <a16:creationId xmlns:a16="http://schemas.microsoft.com/office/drawing/2014/main" id="{141CF9F6-8F06-4BAC-A580-C3E8D45B6DF3}"/>
              </a:ext>
            </a:extLst>
          </p:cNvPr>
          <p:cNvSpPr/>
          <p:nvPr/>
        </p:nvSpPr>
        <p:spPr>
          <a:xfrm>
            <a:off x="3856383" y="759897"/>
            <a:ext cx="4190337" cy="553998"/>
          </a:xfrm>
          <a:prstGeom prst="rect">
            <a:avLst/>
          </a:prstGeom>
        </p:spPr>
        <p:txBody>
          <a:bodyPr wrap="square">
            <a:spAutoFit/>
          </a:bodyPr>
          <a:lstStyle/>
          <a:p>
            <a:r>
              <a:rPr lang="sv-SE" sz="3000" b="1" dirty="0">
                <a:latin typeface="+mj-lt"/>
              </a:rPr>
              <a:t>Händelsescenario</a:t>
            </a:r>
          </a:p>
        </p:txBody>
      </p:sp>
    </p:spTree>
    <p:extLst>
      <p:ext uri="{BB962C8B-B14F-4D97-AF65-F5344CB8AC3E}">
        <p14:creationId xmlns:p14="http://schemas.microsoft.com/office/powerpoint/2010/main" val="20156578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9E1757F-AF19-4B4B-A552-8FD7CE4B3142}"/>
              </a:ext>
            </a:extLst>
          </p:cNvPr>
          <p:cNvSpPr>
            <a:spLocks noGrp="1"/>
          </p:cNvSpPr>
          <p:nvPr>
            <p:ph type="title"/>
          </p:nvPr>
        </p:nvSpPr>
        <p:spPr>
          <a:xfrm>
            <a:off x="3795333" y="484326"/>
            <a:ext cx="4601334" cy="736959"/>
          </a:xfrm>
        </p:spPr>
        <p:txBody>
          <a:bodyPr/>
          <a:lstStyle/>
          <a:p>
            <a:r>
              <a:rPr lang="sv-SE" dirty="0"/>
              <a:t>Händelsescenario </a:t>
            </a:r>
          </a:p>
        </p:txBody>
      </p:sp>
      <p:sp>
        <p:nvSpPr>
          <p:cNvPr id="3" name="Platshållare för innehåll 2">
            <a:extLst>
              <a:ext uri="{FF2B5EF4-FFF2-40B4-BE49-F238E27FC236}">
                <a16:creationId xmlns:a16="http://schemas.microsoft.com/office/drawing/2014/main" id="{0F2A90A3-D0D4-423A-9159-0F5487A5A9D1}"/>
              </a:ext>
            </a:extLst>
          </p:cNvPr>
          <p:cNvSpPr>
            <a:spLocks noGrp="1"/>
          </p:cNvSpPr>
          <p:nvPr>
            <p:ph idx="1"/>
          </p:nvPr>
        </p:nvSpPr>
        <p:spPr>
          <a:xfrm>
            <a:off x="1056000" y="1725433"/>
            <a:ext cx="10080000" cy="4365266"/>
          </a:xfrm>
        </p:spPr>
        <p:txBody>
          <a:bodyPr vert="horz" lIns="0" tIns="0" rIns="0" bIns="0" rtlCol="0" anchor="t">
            <a:normAutofit fontScale="92500"/>
          </a:bodyPr>
          <a:lstStyle/>
          <a:p>
            <a:pPr marL="0" indent="0">
              <a:buNone/>
            </a:pPr>
            <a:r>
              <a:rPr lang="sv-SE" sz="2300" dirty="0"/>
              <a:t>Under några år dominerade ett kriminellt nätverk i ett speciellt stadsområde där det förekom öppen narkotikaförsäljning på torget och i trappuppgångar samt att flertalet skjutningar genomfördes. Vid en intern uppgörelse inom nätverket bevittnar flera personer en grov misshandel, vissa av dessa vittnen var medarbetare inom Göteborgs Stad. Vid polisförhör redogör vittnena för vad de sett. </a:t>
            </a:r>
          </a:p>
          <a:p>
            <a:pPr marL="0" indent="0">
              <a:buNone/>
            </a:pPr>
            <a:endParaRPr lang="sv-SE" sz="2300" dirty="0"/>
          </a:p>
          <a:p>
            <a:pPr marL="0" indent="0">
              <a:buNone/>
            </a:pPr>
            <a:r>
              <a:rPr lang="sv-SE" sz="2300" dirty="0"/>
              <a:t>När väl rättegången ska sätta igång vill flera vittnen från Göteborgs Stad inte inställa sig så tingsrätten beslutar att de ska hämtas. Väl där säger ett vittne att han inte känner igen dem som utfört misshandeln utan säger att man väljer att titta bort i det speciella stadsområdet. Ett annat vittne ändrar sitt vittnesmål från det hon sagt i polisförhör. </a:t>
            </a:r>
            <a:endParaRPr lang="sv-SE" sz="2300" dirty="0">
              <a:cs typeface="Arial"/>
            </a:endParaRPr>
          </a:p>
          <a:p>
            <a:pPr marL="229870" indent="-229870"/>
            <a:endParaRPr lang="sv-SE" dirty="0">
              <a:cs typeface="Arial"/>
            </a:endParaRPr>
          </a:p>
        </p:txBody>
      </p:sp>
    </p:spTree>
    <p:extLst>
      <p:ext uri="{BB962C8B-B14F-4D97-AF65-F5344CB8AC3E}">
        <p14:creationId xmlns:p14="http://schemas.microsoft.com/office/powerpoint/2010/main" val="15812651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3BDAD27-E3F8-408B-A998-F2688550736A}"/>
              </a:ext>
            </a:extLst>
          </p:cNvPr>
          <p:cNvSpPr>
            <a:spLocks noGrp="1"/>
          </p:cNvSpPr>
          <p:nvPr>
            <p:ph type="title"/>
          </p:nvPr>
        </p:nvSpPr>
        <p:spPr/>
        <p:txBody>
          <a:bodyPr>
            <a:normAutofit fontScale="90000"/>
          </a:bodyPr>
          <a:lstStyle/>
          <a:p>
            <a:r>
              <a:rPr lang="sv-SE" dirty="0"/>
              <a:t>Kontakt</a:t>
            </a:r>
          </a:p>
        </p:txBody>
      </p:sp>
      <p:sp>
        <p:nvSpPr>
          <p:cNvPr id="3" name="Platshållare för text 2">
            <a:extLst>
              <a:ext uri="{FF2B5EF4-FFF2-40B4-BE49-F238E27FC236}">
                <a16:creationId xmlns:a16="http://schemas.microsoft.com/office/drawing/2014/main" id="{8E4FCA14-D569-4621-9ECA-81A823936203}"/>
              </a:ext>
            </a:extLst>
          </p:cNvPr>
          <p:cNvSpPr>
            <a:spLocks noGrp="1"/>
          </p:cNvSpPr>
          <p:nvPr>
            <p:ph type="body" sz="quarter" idx="11"/>
          </p:nvPr>
        </p:nvSpPr>
        <p:spPr/>
        <p:txBody>
          <a:bodyPr/>
          <a:lstStyle/>
          <a:p>
            <a:r>
              <a:rPr lang="sv-SE" dirty="0"/>
              <a:t>sakerhet@aldrevardomsorg.goteborg.se</a:t>
            </a:r>
          </a:p>
        </p:txBody>
      </p:sp>
    </p:spTree>
    <p:extLst>
      <p:ext uri="{BB962C8B-B14F-4D97-AF65-F5344CB8AC3E}">
        <p14:creationId xmlns:p14="http://schemas.microsoft.com/office/powerpoint/2010/main" val="24415682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1324A8F-4286-4E58-A937-E6ADAA8D535F}"/>
              </a:ext>
            </a:extLst>
          </p:cNvPr>
          <p:cNvSpPr>
            <a:spLocks noGrp="1"/>
          </p:cNvSpPr>
          <p:nvPr>
            <p:ph type="ctrTitle"/>
          </p:nvPr>
        </p:nvSpPr>
        <p:spPr>
          <a:xfrm>
            <a:off x="1311965" y="540026"/>
            <a:ext cx="7800425" cy="748383"/>
          </a:xfrm>
        </p:spPr>
        <p:txBody>
          <a:bodyPr>
            <a:normAutofit/>
          </a:bodyPr>
          <a:lstStyle/>
          <a:p>
            <a:r>
              <a:rPr lang="sv-SE" sz="3500" b="1" dirty="0">
                <a:latin typeface="+mn-lt"/>
                <a:cs typeface="Times New Roman" panose="02020603050405020304" pitchFamily="18" charset="0"/>
              </a:rPr>
              <a:t>Definition av otillåten påverkan</a:t>
            </a:r>
          </a:p>
        </p:txBody>
      </p:sp>
      <p:sp>
        <p:nvSpPr>
          <p:cNvPr id="3" name="Underrubrik 2">
            <a:extLst>
              <a:ext uri="{FF2B5EF4-FFF2-40B4-BE49-F238E27FC236}">
                <a16:creationId xmlns:a16="http://schemas.microsoft.com/office/drawing/2014/main" id="{FB421B1D-E793-44E9-809E-0EF5B9C703F6}"/>
              </a:ext>
            </a:extLst>
          </p:cNvPr>
          <p:cNvSpPr>
            <a:spLocks noGrp="1"/>
          </p:cNvSpPr>
          <p:nvPr>
            <p:ph type="subTitle" idx="1"/>
          </p:nvPr>
        </p:nvSpPr>
        <p:spPr>
          <a:xfrm>
            <a:off x="696565" y="1756928"/>
            <a:ext cx="10220588" cy="2505148"/>
          </a:xfrm>
        </p:spPr>
        <p:txBody>
          <a:bodyPr vert="horz" lIns="0" tIns="0" rIns="0" bIns="0" rtlCol="0" anchor="t">
            <a:noAutofit/>
          </a:bodyPr>
          <a:lstStyle/>
          <a:p>
            <a:pPr>
              <a:lnSpc>
                <a:spcPct val="100000"/>
              </a:lnSpc>
            </a:pPr>
            <a:r>
              <a:rPr lang="sv-SE" sz="2600" dirty="0">
                <a:cs typeface="Times New Roman"/>
              </a:rPr>
              <a:t>”Trakasserier, hot samt våldssituationer mot personer eller egendom, som utöver att vara ett stort arbetsmiljöproblem riskerar att påverka den enskilde tjänstemannens myndighetsutövning och som därför i förlängningen kan utgöra ett hot mot det demokratiska statsskicket”.</a:t>
            </a:r>
            <a:endParaRPr lang="sv-SE" sz="2600" dirty="0">
              <a:cs typeface="Arial"/>
            </a:endParaRPr>
          </a:p>
          <a:p>
            <a:pPr>
              <a:lnSpc>
                <a:spcPct val="100000"/>
              </a:lnSpc>
            </a:pPr>
            <a:r>
              <a:rPr lang="sv-SE" sz="2600" dirty="0">
                <a:cs typeface="Times New Roman"/>
              </a:rPr>
              <a:t>Inkluderat i definitionen ingår även ”korruption som avser otillbörliga erbjudande </a:t>
            </a:r>
            <a:r>
              <a:rPr lang="sv-SE" sz="2600" dirty="0">
                <a:cs typeface="Arial"/>
              </a:rPr>
              <a:t>av olika slag”.</a:t>
            </a:r>
            <a:r>
              <a:rPr lang="sv-SE" sz="2600" dirty="0">
                <a:cs typeface="Times New Roman"/>
              </a:rPr>
              <a:t>  </a:t>
            </a:r>
            <a:br>
              <a:rPr lang="en-US" dirty="0"/>
            </a:br>
            <a:endParaRPr lang="sv-SE" sz="2600" dirty="0">
              <a:cs typeface="Arial"/>
            </a:endParaRPr>
          </a:p>
          <a:p>
            <a:pPr algn="just"/>
            <a:r>
              <a:rPr lang="sv-SE" sz="2600" dirty="0">
                <a:cs typeface="Times New Roman"/>
              </a:rPr>
              <a:t>. </a:t>
            </a:r>
            <a:endParaRPr lang="sv-SE" sz="2600" dirty="0">
              <a:cs typeface="Times New Roman" panose="02020603050405020304" pitchFamily="18" charset="0"/>
            </a:endParaRPr>
          </a:p>
        </p:txBody>
      </p:sp>
      <p:pic>
        <p:nvPicPr>
          <p:cNvPr id="6" name="Bildobjekt 5">
            <a:extLst>
              <a:ext uri="{FF2B5EF4-FFF2-40B4-BE49-F238E27FC236}">
                <a16:creationId xmlns:a16="http://schemas.microsoft.com/office/drawing/2014/main" id="{448BD477-3F0B-4A6B-8C63-0271BDA2B1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52239" y="4739780"/>
            <a:ext cx="3028950" cy="1514475"/>
          </a:xfrm>
          <a:prstGeom prst="rect">
            <a:avLst/>
          </a:prstGeom>
        </p:spPr>
      </p:pic>
      <p:pic>
        <p:nvPicPr>
          <p:cNvPr id="9" name="Bildobjekt 8">
            <a:extLst>
              <a:ext uri="{FF2B5EF4-FFF2-40B4-BE49-F238E27FC236}">
                <a16:creationId xmlns:a16="http://schemas.microsoft.com/office/drawing/2014/main" id="{9D29C1F1-7907-4A1E-BECA-6B4A725A7C2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4409" y="4739780"/>
            <a:ext cx="4071381" cy="1514475"/>
          </a:xfrm>
          <a:prstGeom prst="rect">
            <a:avLst/>
          </a:prstGeom>
        </p:spPr>
      </p:pic>
      <p:pic>
        <p:nvPicPr>
          <p:cNvPr id="11" name="Bildobjekt 10">
            <a:extLst>
              <a:ext uri="{FF2B5EF4-FFF2-40B4-BE49-F238E27FC236}">
                <a16:creationId xmlns:a16="http://schemas.microsoft.com/office/drawing/2014/main" id="{6E452ABB-909A-4D07-BCAA-E45FD7295E5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805" y="4735187"/>
            <a:ext cx="2712621" cy="1519068"/>
          </a:xfrm>
          <a:prstGeom prst="rect">
            <a:avLst/>
          </a:prstGeom>
        </p:spPr>
      </p:pic>
    </p:spTree>
    <p:extLst>
      <p:ext uri="{BB962C8B-B14F-4D97-AF65-F5344CB8AC3E}">
        <p14:creationId xmlns:p14="http://schemas.microsoft.com/office/powerpoint/2010/main" val="27879253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F701ECB-A0BE-425B-83FA-C2423777851E}"/>
              </a:ext>
            </a:extLst>
          </p:cNvPr>
          <p:cNvSpPr>
            <a:spLocks noGrp="1"/>
          </p:cNvSpPr>
          <p:nvPr>
            <p:ph type="title"/>
          </p:nvPr>
        </p:nvSpPr>
        <p:spPr>
          <a:xfrm>
            <a:off x="417075" y="859666"/>
            <a:ext cx="9170279" cy="736959"/>
          </a:xfrm>
        </p:spPr>
        <p:txBody>
          <a:bodyPr anchor="ctr">
            <a:normAutofit/>
          </a:bodyPr>
          <a:lstStyle/>
          <a:p>
            <a:r>
              <a:rPr lang="sv-SE" sz="3500" dirty="0"/>
              <a:t>Definitioner</a:t>
            </a:r>
            <a:r>
              <a:rPr lang="sv-SE" dirty="0"/>
              <a:t> av hot och våld</a:t>
            </a:r>
          </a:p>
        </p:txBody>
      </p:sp>
      <p:sp>
        <p:nvSpPr>
          <p:cNvPr id="3" name="Platshållare för innehåll 2">
            <a:extLst>
              <a:ext uri="{FF2B5EF4-FFF2-40B4-BE49-F238E27FC236}">
                <a16:creationId xmlns:a16="http://schemas.microsoft.com/office/drawing/2014/main" id="{9B676082-5C01-4D89-9538-1A7CD78DFD4C}"/>
              </a:ext>
            </a:extLst>
          </p:cNvPr>
          <p:cNvSpPr>
            <a:spLocks noGrp="1"/>
          </p:cNvSpPr>
          <p:nvPr>
            <p:ph sz="half" idx="10"/>
          </p:nvPr>
        </p:nvSpPr>
        <p:spPr>
          <a:xfrm>
            <a:off x="417075" y="1736728"/>
            <a:ext cx="6683813" cy="4261606"/>
          </a:xfrm>
        </p:spPr>
        <p:txBody>
          <a:bodyPr>
            <a:normAutofit/>
          </a:bodyPr>
          <a:lstStyle/>
          <a:p>
            <a:pPr marL="0" indent="0">
              <a:lnSpc>
                <a:spcPct val="100000"/>
              </a:lnSpc>
              <a:buNone/>
            </a:pPr>
            <a:endParaRPr lang="sv-SE" sz="1600" dirty="0">
              <a:effectLst/>
            </a:endParaRPr>
          </a:p>
          <a:p>
            <a:pPr>
              <a:lnSpc>
                <a:spcPct val="100000"/>
              </a:lnSpc>
            </a:pPr>
            <a:r>
              <a:rPr lang="sv-SE" sz="1800" dirty="0">
                <a:effectLst/>
              </a:rPr>
              <a:t>Med </a:t>
            </a:r>
            <a:r>
              <a:rPr lang="sv-SE" sz="1800" b="1" dirty="0">
                <a:effectLst/>
              </a:rPr>
              <a:t>hot </a:t>
            </a:r>
            <a:r>
              <a:rPr lang="sv-SE" sz="1800" dirty="0">
                <a:effectLst/>
              </a:rPr>
              <a:t>menar vi muntliga hotelser om fysiskt våld eller skadegörelse som kan vara riktade mot den anställda eller mot individen själv (till exempel hot om självmord). Andra exempel på hot är obscena eller aggressiva gester, icke önskvärda sexuella närmanden och anspelningar, skymford och nedsättande personangrepp. </a:t>
            </a:r>
          </a:p>
          <a:p>
            <a:pPr marL="0" indent="0">
              <a:lnSpc>
                <a:spcPct val="100000"/>
              </a:lnSpc>
              <a:buNone/>
            </a:pPr>
            <a:r>
              <a:rPr lang="sv-SE" sz="1800" b="1" dirty="0">
                <a:effectLst/>
              </a:rPr>
              <a:t> </a:t>
            </a:r>
            <a:endParaRPr lang="sv-SE" sz="1800" dirty="0">
              <a:effectLst/>
            </a:endParaRPr>
          </a:p>
          <a:p>
            <a:pPr>
              <a:lnSpc>
                <a:spcPct val="100000"/>
              </a:lnSpc>
            </a:pPr>
            <a:r>
              <a:rPr lang="sv-SE" sz="1800" b="1" dirty="0">
                <a:effectLst/>
              </a:rPr>
              <a:t>Våld</a:t>
            </a:r>
            <a:r>
              <a:rPr lang="sv-SE" sz="1800" dirty="0">
                <a:effectLst/>
              </a:rPr>
              <a:t> kan definieras som en aggressiv handling som leder till fysisk eller psykisk skada hos en annan människa. Exempel på sådana handlingar är att bita, klösa, riva, nypa, knuffa eller hålla fast. Allvarliga skador kan uppstå vid grövre våld, till exempel fysiskt angrepp och överfall med slag eller sparkar.</a:t>
            </a:r>
          </a:p>
          <a:p>
            <a:pPr>
              <a:lnSpc>
                <a:spcPct val="100000"/>
              </a:lnSpc>
            </a:pPr>
            <a:endParaRPr lang="sv-SE" sz="1600" dirty="0"/>
          </a:p>
        </p:txBody>
      </p:sp>
      <p:pic>
        <p:nvPicPr>
          <p:cNvPr id="5" name="Bildobjekt 4">
            <a:extLst>
              <a:ext uri="{FF2B5EF4-FFF2-40B4-BE49-F238E27FC236}">
                <a16:creationId xmlns:a16="http://schemas.microsoft.com/office/drawing/2014/main" id="{7B00D23D-D34D-44FC-9301-79EB4A59F08C}"/>
              </a:ext>
            </a:extLst>
          </p:cNvPr>
          <p:cNvPicPr>
            <a:picLocks noChangeAspect="1"/>
          </p:cNvPicPr>
          <p:nvPr/>
        </p:nvPicPr>
        <p:blipFill>
          <a:blip r:embed="rId3"/>
          <a:stretch>
            <a:fillRect/>
          </a:stretch>
        </p:blipFill>
        <p:spPr>
          <a:xfrm>
            <a:off x="7598925" y="2390375"/>
            <a:ext cx="4176000" cy="2871000"/>
          </a:xfrm>
          <a:prstGeom prst="rect">
            <a:avLst/>
          </a:prstGeom>
          <a:noFill/>
        </p:spPr>
      </p:pic>
    </p:spTree>
    <p:extLst>
      <p:ext uri="{BB962C8B-B14F-4D97-AF65-F5344CB8AC3E}">
        <p14:creationId xmlns:p14="http://schemas.microsoft.com/office/powerpoint/2010/main" val="39690165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ubrik 10">
            <a:extLst>
              <a:ext uri="{FF2B5EF4-FFF2-40B4-BE49-F238E27FC236}">
                <a16:creationId xmlns:a16="http://schemas.microsoft.com/office/drawing/2014/main" id="{CAC9AB6F-E91C-416C-B274-FDDEA3A9CC6D}"/>
              </a:ext>
            </a:extLst>
          </p:cNvPr>
          <p:cNvSpPr>
            <a:spLocks noGrp="1"/>
          </p:cNvSpPr>
          <p:nvPr>
            <p:ph type="title"/>
          </p:nvPr>
        </p:nvSpPr>
        <p:spPr>
          <a:xfrm>
            <a:off x="1704014" y="468792"/>
            <a:ext cx="7159767" cy="736959"/>
          </a:xfrm>
        </p:spPr>
        <p:txBody>
          <a:bodyPr>
            <a:noAutofit/>
          </a:bodyPr>
          <a:lstStyle/>
          <a:p>
            <a:r>
              <a:rPr lang="sv-SE" sz="3500" dirty="0"/>
              <a:t>Former av otillåten påverkan </a:t>
            </a:r>
          </a:p>
        </p:txBody>
      </p:sp>
      <p:sp>
        <p:nvSpPr>
          <p:cNvPr id="14" name="Rektangel: rundade hörn 13">
            <a:extLst>
              <a:ext uri="{FF2B5EF4-FFF2-40B4-BE49-F238E27FC236}">
                <a16:creationId xmlns:a16="http://schemas.microsoft.com/office/drawing/2014/main" id="{0CE15D91-C6C0-435F-9697-88AE204CEA7A}"/>
              </a:ext>
            </a:extLst>
          </p:cNvPr>
          <p:cNvSpPr/>
          <p:nvPr/>
        </p:nvSpPr>
        <p:spPr>
          <a:xfrm>
            <a:off x="736865" y="1601636"/>
            <a:ext cx="2101585" cy="750499"/>
          </a:xfrm>
          <a:prstGeom prst="roundRect">
            <a:avLst/>
          </a:prstGeom>
          <a:solidFill>
            <a:schemeClr val="accent3"/>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sv-SE" dirty="0"/>
              <a:t>Trakasserier</a:t>
            </a:r>
          </a:p>
        </p:txBody>
      </p:sp>
      <p:sp>
        <p:nvSpPr>
          <p:cNvPr id="15" name="Platshållare för innehåll 14">
            <a:extLst>
              <a:ext uri="{FF2B5EF4-FFF2-40B4-BE49-F238E27FC236}">
                <a16:creationId xmlns:a16="http://schemas.microsoft.com/office/drawing/2014/main" id="{F4F021DB-5B7D-4D31-84A3-E24CD08FBB67}"/>
              </a:ext>
            </a:extLst>
          </p:cNvPr>
          <p:cNvSpPr>
            <a:spLocks noGrp="1"/>
          </p:cNvSpPr>
          <p:nvPr>
            <p:ph idx="11"/>
          </p:nvPr>
        </p:nvSpPr>
        <p:spPr>
          <a:xfrm>
            <a:off x="3223443" y="1601635"/>
            <a:ext cx="2190750" cy="750500"/>
          </a:xfrm>
          <a:prstGeom prst="roundRect">
            <a:avLst/>
          </a:prstGeom>
          <a:solidFill>
            <a:schemeClr val="accent3"/>
          </a:solidFill>
          <a:ln/>
        </p:spPr>
        <p:style>
          <a:lnRef idx="3">
            <a:schemeClr val="lt1"/>
          </a:lnRef>
          <a:fillRef idx="1">
            <a:schemeClr val="accent1"/>
          </a:fillRef>
          <a:effectRef idx="1">
            <a:schemeClr val="accent1"/>
          </a:effectRef>
          <a:fontRef idx="minor">
            <a:schemeClr val="lt1"/>
          </a:fontRef>
        </p:style>
        <p:txBody>
          <a:bodyPr rtlCol="0" anchor="ctr"/>
          <a:lstStyle/>
          <a:p>
            <a:pPr marL="0" indent="0" algn="ctr">
              <a:buNone/>
            </a:pPr>
            <a:r>
              <a:rPr lang="sv-SE" dirty="0">
                <a:solidFill>
                  <a:schemeClr val="bg1"/>
                </a:solidFill>
              </a:rPr>
              <a:t>Hot</a:t>
            </a:r>
          </a:p>
        </p:txBody>
      </p:sp>
      <p:sp>
        <p:nvSpPr>
          <p:cNvPr id="16" name="Platshållare för innehåll 14">
            <a:extLst>
              <a:ext uri="{FF2B5EF4-FFF2-40B4-BE49-F238E27FC236}">
                <a16:creationId xmlns:a16="http://schemas.microsoft.com/office/drawing/2014/main" id="{B0ADD927-1578-429A-B740-004A36B0FB0E}"/>
              </a:ext>
            </a:extLst>
          </p:cNvPr>
          <p:cNvSpPr txBox="1">
            <a:spLocks/>
          </p:cNvSpPr>
          <p:nvPr/>
        </p:nvSpPr>
        <p:spPr>
          <a:xfrm>
            <a:off x="6095998" y="1601635"/>
            <a:ext cx="2190750" cy="750500"/>
          </a:xfrm>
          <a:prstGeom prst="roundRect">
            <a:avLst/>
          </a:prstGeom>
          <a:solidFill>
            <a:schemeClr val="accent3"/>
          </a:solidFill>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lt1"/>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lt1"/>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lt1"/>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lt1"/>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lt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sv-SE" dirty="0"/>
              <a:t>Våld</a:t>
            </a:r>
          </a:p>
        </p:txBody>
      </p:sp>
      <p:sp>
        <p:nvSpPr>
          <p:cNvPr id="17" name="Platshållare för innehåll 14">
            <a:extLst>
              <a:ext uri="{FF2B5EF4-FFF2-40B4-BE49-F238E27FC236}">
                <a16:creationId xmlns:a16="http://schemas.microsoft.com/office/drawing/2014/main" id="{F25DFA2E-49F4-44B9-AD35-9D1650D160C2}"/>
              </a:ext>
            </a:extLst>
          </p:cNvPr>
          <p:cNvSpPr txBox="1">
            <a:spLocks/>
          </p:cNvSpPr>
          <p:nvPr/>
        </p:nvSpPr>
        <p:spPr>
          <a:xfrm>
            <a:off x="8863779" y="1601635"/>
            <a:ext cx="2280469" cy="750500"/>
          </a:xfrm>
          <a:prstGeom prst="roundRect">
            <a:avLst/>
          </a:prstGeom>
          <a:solidFill>
            <a:schemeClr val="accent3"/>
          </a:solidFill>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lt1"/>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lt1"/>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lt1"/>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lt1"/>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lt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sv-SE" dirty="0"/>
              <a:t>Korruption</a:t>
            </a:r>
          </a:p>
        </p:txBody>
      </p:sp>
      <p:sp>
        <p:nvSpPr>
          <p:cNvPr id="20" name="Rektangel 19">
            <a:extLst>
              <a:ext uri="{FF2B5EF4-FFF2-40B4-BE49-F238E27FC236}">
                <a16:creationId xmlns:a16="http://schemas.microsoft.com/office/drawing/2014/main" id="{E7DE8BC3-1A37-4729-99EE-E7081D5377F9}"/>
              </a:ext>
            </a:extLst>
          </p:cNvPr>
          <p:cNvSpPr/>
          <p:nvPr/>
        </p:nvSpPr>
        <p:spPr>
          <a:xfrm>
            <a:off x="3223445" y="2639105"/>
            <a:ext cx="2190748" cy="1629957"/>
          </a:xfrm>
          <a:prstGeom prst="rect">
            <a:avLst/>
          </a:prstGeom>
          <a:ln/>
        </p:spPr>
        <p:style>
          <a:lnRef idx="1">
            <a:schemeClr val="accent3"/>
          </a:lnRef>
          <a:fillRef idx="2">
            <a:schemeClr val="accent3"/>
          </a:fillRef>
          <a:effectRef idx="1">
            <a:schemeClr val="accent3"/>
          </a:effectRef>
          <a:fontRef idx="minor">
            <a:schemeClr val="dk1"/>
          </a:fontRef>
        </p:style>
        <p:txBody>
          <a:bodyPr lIns="91440" tIns="45720" rIns="91440" bIns="45720" rtlCol="0" anchor="ctr"/>
          <a:lstStyle/>
          <a:p>
            <a:pPr marL="285750" lvl="0" indent="-285750">
              <a:lnSpc>
                <a:spcPct val="150000"/>
              </a:lnSpc>
              <a:buFont typeface="Arial" panose="020B0604020202020204" pitchFamily="34" charset="0"/>
              <a:buChar char="•"/>
            </a:pPr>
            <a:endParaRPr lang="sv-SE" sz="1300" dirty="0"/>
          </a:p>
          <a:p>
            <a:pPr marL="285750" lvl="0" indent="-285750">
              <a:lnSpc>
                <a:spcPct val="150000"/>
              </a:lnSpc>
              <a:buFont typeface="Arial" panose="020B0604020202020204" pitchFamily="34" charset="0"/>
              <a:buChar char="•"/>
            </a:pPr>
            <a:r>
              <a:rPr lang="sv-SE" sz="1600" dirty="0"/>
              <a:t>Hot om våld</a:t>
            </a:r>
            <a:endParaRPr lang="sv-SE" sz="1600" dirty="0">
              <a:cs typeface="Arial"/>
            </a:endParaRPr>
          </a:p>
          <a:p>
            <a:pPr marL="285750" lvl="0" indent="-285750">
              <a:lnSpc>
                <a:spcPct val="150000"/>
              </a:lnSpc>
              <a:buFont typeface="Arial" panose="020B0604020202020204" pitchFamily="34" charset="0"/>
              <a:buChar char="•"/>
            </a:pPr>
            <a:r>
              <a:rPr lang="sv-SE" sz="1600" dirty="0"/>
              <a:t>Dödshot</a:t>
            </a:r>
            <a:endParaRPr lang="sv-SE" sz="1600" dirty="0">
              <a:cs typeface="Arial"/>
            </a:endParaRPr>
          </a:p>
          <a:p>
            <a:pPr marL="285750" lvl="0" indent="-285750">
              <a:lnSpc>
                <a:spcPct val="150000"/>
              </a:lnSpc>
              <a:buFont typeface="Arial" panose="020B0604020202020204" pitchFamily="34" charset="0"/>
              <a:buChar char="•"/>
            </a:pPr>
            <a:r>
              <a:rPr lang="sv-SE" sz="1600" dirty="0"/>
              <a:t>Hot mot anhöriga</a:t>
            </a:r>
            <a:endParaRPr lang="sv-SE" sz="1600" dirty="0">
              <a:cs typeface="Arial"/>
            </a:endParaRPr>
          </a:p>
          <a:p>
            <a:pPr marL="285750" lvl="0" indent="-285750">
              <a:lnSpc>
                <a:spcPct val="150000"/>
              </a:lnSpc>
              <a:buFont typeface="Arial" panose="020B0604020202020204" pitchFamily="34" charset="0"/>
              <a:buChar char="•"/>
            </a:pPr>
            <a:r>
              <a:rPr lang="sv-SE" sz="1600" dirty="0"/>
              <a:t>Utpressning.</a:t>
            </a:r>
            <a:endParaRPr lang="sv-SE" sz="1600" dirty="0">
              <a:cs typeface="Arial"/>
            </a:endParaRPr>
          </a:p>
          <a:p>
            <a:pPr algn="ctr"/>
            <a:endParaRPr lang="sv-SE" sz="1300" dirty="0"/>
          </a:p>
          <a:p>
            <a:pPr algn="ctr"/>
            <a:endParaRPr lang="sv-SE" sz="1300" dirty="0"/>
          </a:p>
        </p:txBody>
      </p:sp>
      <p:sp>
        <p:nvSpPr>
          <p:cNvPr id="10" name="Rektangel 9">
            <a:extLst>
              <a:ext uri="{FF2B5EF4-FFF2-40B4-BE49-F238E27FC236}">
                <a16:creationId xmlns:a16="http://schemas.microsoft.com/office/drawing/2014/main" id="{9A910D81-7E22-41EB-BFD5-EBFDFAC0D42E}"/>
              </a:ext>
            </a:extLst>
          </p:cNvPr>
          <p:cNvSpPr/>
          <p:nvPr/>
        </p:nvSpPr>
        <p:spPr>
          <a:xfrm>
            <a:off x="6062660" y="2637461"/>
            <a:ext cx="2259243" cy="1631601"/>
          </a:xfrm>
          <a:prstGeom prst="rect">
            <a:avLst/>
          </a:prstGeom>
          <a:ln/>
        </p:spPr>
        <p:style>
          <a:lnRef idx="1">
            <a:schemeClr val="accent3"/>
          </a:lnRef>
          <a:fillRef idx="2">
            <a:schemeClr val="accent3"/>
          </a:fillRef>
          <a:effectRef idx="1">
            <a:schemeClr val="accent3"/>
          </a:effectRef>
          <a:fontRef idx="minor">
            <a:schemeClr val="dk1"/>
          </a:fontRef>
        </p:style>
        <p:txBody>
          <a:bodyPr lIns="91440" tIns="45720" rIns="91440" bIns="45720" rtlCol="0" anchor="ctr"/>
          <a:lstStyle/>
          <a:p>
            <a:pPr marL="285750" indent="-285750">
              <a:lnSpc>
                <a:spcPct val="150000"/>
              </a:lnSpc>
              <a:buFont typeface="Arial" panose="020B0604020202020204" pitchFamily="34" charset="0"/>
              <a:buChar char="•"/>
            </a:pPr>
            <a:r>
              <a:rPr lang="sv-SE" sz="1600" dirty="0"/>
              <a:t>Knuff eller liknande</a:t>
            </a:r>
            <a:endParaRPr lang="en-US" dirty="0" err="1"/>
          </a:p>
          <a:p>
            <a:pPr marL="285750" indent="-285750">
              <a:lnSpc>
                <a:spcPct val="150000"/>
              </a:lnSpc>
              <a:buFont typeface="Arial" panose="020B0604020202020204" pitchFamily="34" charset="0"/>
              <a:buChar char="•"/>
            </a:pPr>
            <a:r>
              <a:rPr lang="sv-SE" sz="1600" dirty="0"/>
              <a:t>Slag</a:t>
            </a:r>
            <a:endParaRPr lang="sv-SE" sz="1600" dirty="0">
              <a:cs typeface="Arial"/>
            </a:endParaRPr>
          </a:p>
          <a:p>
            <a:pPr marL="285750" indent="-285750">
              <a:lnSpc>
                <a:spcPct val="150000"/>
              </a:lnSpc>
              <a:buFont typeface="Arial" panose="020B0604020202020204" pitchFamily="34" charset="0"/>
              <a:buChar char="•"/>
            </a:pPr>
            <a:r>
              <a:rPr lang="sv-SE" sz="1600" dirty="0"/>
              <a:t>Sparkar.</a:t>
            </a:r>
            <a:endParaRPr lang="sv-SE" sz="1600" dirty="0">
              <a:cs typeface="Arial"/>
            </a:endParaRPr>
          </a:p>
          <a:p>
            <a:pPr algn="ctr"/>
            <a:endParaRPr lang="sv-SE" sz="1300" dirty="0"/>
          </a:p>
        </p:txBody>
      </p:sp>
      <p:sp>
        <p:nvSpPr>
          <p:cNvPr id="12" name="Rektangel 11">
            <a:extLst>
              <a:ext uri="{FF2B5EF4-FFF2-40B4-BE49-F238E27FC236}">
                <a16:creationId xmlns:a16="http://schemas.microsoft.com/office/drawing/2014/main" id="{F662B8F2-EB82-4063-AFE5-CAE034DA67EF}"/>
              </a:ext>
            </a:extLst>
          </p:cNvPr>
          <p:cNvSpPr/>
          <p:nvPr/>
        </p:nvSpPr>
        <p:spPr>
          <a:xfrm>
            <a:off x="8863779" y="2639105"/>
            <a:ext cx="2280469" cy="2237696"/>
          </a:xfrm>
          <a:prstGeom prst="rect">
            <a:avLst/>
          </a:prstGeom>
          <a:ln/>
        </p:spPr>
        <p:style>
          <a:lnRef idx="1">
            <a:schemeClr val="accent3"/>
          </a:lnRef>
          <a:fillRef idx="2">
            <a:schemeClr val="accent3"/>
          </a:fillRef>
          <a:effectRef idx="1">
            <a:schemeClr val="accent3"/>
          </a:effectRef>
          <a:fontRef idx="minor">
            <a:schemeClr val="dk1"/>
          </a:fontRef>
        </p:style>
        <p:txBody>
          <a:bodyPr lIns="91440" tIns="45720" rIns="91440" bIns="45720" rtlCol="0" anchor="ctr"/>
          <a:lstStyle/>
          <a:p>
            <a:pPr marL="171450" lvl="0" indent="-171450">
              <a:lnSpc>
                <a:spcPct val="150000"/>
              </a:lnSpc>
              <a:buFont typeface="Arial" panose="020B0604020202020204" pitchFamily="34" charset="0"/>
              <a:buChar char="•"/>
            </a:pPr>
            <a:endParaRPr lang="sv-SE" sz="1200" dirty="0"/>
          </a:p>
          <a:p>
            <a:pPr marL="171450" indent="-171450">
              <a:buFont typeface="Arial" panose="020B0604020202020204" pitchFamily="34" charset="0"/>
              <a:buChar char="•"/>
            </a:pPr>
            <a:r>
              <a:rPr lang="sv-SE" sz="1600" dirty="0"/>
              <a:t>Otillbörliga</a:t>
            </a:r>
            <a:br>
              <a:rPr lang="sv-SE" sz="1600" dirty="0"/>
            </a:br>
            <a:r>
              <a:rPr lang="sv-SE" sz="1600" dirty="0"/>
              <a:t>erbjudanden som t.ex. gåvor, pengar, rabatter &amp; måltider.</a:t>
            </a:r>
            <a:endParaRPr lang="sv-SE">
              <a:cs typeface="Arial"/>
            </a:endParaRPr>
          </a:p>
          <a:p>
            <a:endParaRPr lang="sv-SE" sz="1600" dirty="0">
              <a:cs typeface="Arial"/>
            </a:endParaRPr>
          </a:p>
          <a:p>
            <a:pPr marL="171450" indent="-171450">
              <a:buFont typeface="Arial" panose="020B0604020202020204" pitchFamily="34" charset="0"/>
              <a:buChar char="•"/>
            </a:pPr>
            <a:r>
              <a:rPr lang="sv-SE" sz="1600" dirty="0"/>
              <a:t>Tjänster och gentjänster. </a:t>
            </a:r>
            <a:endParaRPr lang="sv-SE" sz="1600" dirty="0">
              <a:cs typeface="Arial"/>
            </a:endParaRPr>
          </a:p>
          <a:p>
            <a:pPr lvl="0">
              <a:lnSpc>
                <a:spcPct val="150000"/>
              </a:lnSpc>
            </a:pPr>
            <a:endParaRPr lang="sv-SE" sz="1400" dirty="0"/>
          </a:p>
          <a:p>
            <a:pPr algn="ctr"/>
            <a:endParaRPr lang="sv-SE" sz="1300" dirty="0"/>
          </a:p>
        </p:txBody>
      </p:sp>
      <p:sp>
        <p:nvSpPr>
          <p:cNvPr id="21" name="Rektangel 20">
            <a:extLst>
              <a:ext uri="{FF2B5EF4-FFF2-40B4-BE49-F238E27FC236}">
                <a16:creationId xmlns:a16="http://schemas.microsoft.com/office/drawing/2014/main" id="{E0D968A6-00A7-4080-850F-6B629D09F90B}"/>
              </a:ext>
            </a:extLst>
          </p:cNvPr>
          <p:cNvSpPr/>
          <p:nvPr/>
        </p:nvSpPr>
        <p:spPr>
          <a:xfrm>
            <a:off x="736865" y="2637461"/>
            <a:ext cx="2142746" cy="3751746"/>
          </a:xfrm>
          <a:prstGeom prst="rect">
            <a:avLst/>
          </a:prstGeom>
          <a:ln/>
        </p:spPr>
        <p:style>
          <a:lnRef idx="1">
            <a:schemeClr val="accent3"/>
          </a:lnRef>
          <a:fillRef idx="2">
            <a:schemeClr val="accent3"/>
          </a:fillRef>
          <a:effectRef idx="1">
            <a:schemeClr val="accent3"/>
          </a:effectRef>
          <a:fontRef idx="minor">
            <a:schemeClr val="dk1"/>
          </a:fontRef>
        </p:style>
        <p:txBody>
          <a:bodyPr lIns="91440" tIns="45720" rIns="91440" bIns="45720" rtlCol="0" anchor="ctr"/>
          <a:lstStyle/>
          <a:p>
            <a:pPr marL="285750" indent="-285750">
              <a:buFont typeface="Arial" panose="020B0604020202020204" pitchFamily="34" charset="0"/>
              <a:buChar char="•"/>
            </a:pPr>
            <a:r>
              <a:rPr lang="sv-SE" sz="1600" dirty="0"/>
              <a:t>Grova Förolämpningar</a:t>
            </a:r>
            <a:endParaRPr lang="en-US">
              <a:cs typeface="Arial"/>
            </a:endParaRPr>
          </a:p>
          <a:p>
            <a:endParaRPr lang="sv-SE" sz="1600" dirty="0">
              <a:cs typeface="Arial"/>
            </a:endParaRPr>
          </a:p>
          <a:p>
            <a:pPr marL="285750" indent="-285750">
              <a:buFont typeface="Arial" panose="020B0604020202020204" pitchFamily="34" charset="0"/>
              <a:buChar char="•"/>
            </a:pPr>
            <a:r>
              <a:rPr lang="sv-SE" sz="1600" dirty="0"/>
              <a:t>Obehagliga samtal</a:t>
            </a:r>
            <a:endParaRPr lang="sv-SE" sz="1600" dirty="0">
              <a:cs typeface="Arial"/>
            </a:endParaRPr>
          </a:p>
          <a:p>
            <a:pPr marL="285750" indent="-285750">
              <a:lnSpc>
                <a:spcPct val="150000"/>
              </a:lnSpc>
              <a:buFont typeface="Arial" panose="020B0604020202020204" pitchFamily="34" charset="0"/>
              <a:buChar char="•"/>
            </a:pPr>
            <a:r>
              <a:rPr lang="sv-SE" sz="1600" dirty="0"/>
              <a:t>Obehagliga mail</a:t>
            </a:r>
            <a:endParaRPr lang="sv-SE" sz="1600" dirty="0">
              <a:cs typeface="Arial"/>
            </a:endParaRPr>
          </a:p>
          <a:p>
            <a:pPr marL="285750" indent="-285750">
              <a:lnSpc>
                <a:spcPct val="150000"/>
              </a:lnSpc>
              <a:buFont typeface="Arial" panose="020B0604020202020204" pitchFamily="34" charset="0"/>
              <a:buChar char="•"/>
            </a:pPr>
            <a:r>
              <a:rPr lang="sv-SE" sz="1600" dirty="0"/>
              <a:t>Skuldbeläggning</a:t>
            </a:r>
            <a:endParaRPr lang="sv-SE" sz="1600" dirty="0">
              <a:cs typeface="Arial"/>
            </a:endParaRPr>
          </a:p>
          <a:p>
            <a:endParaRPr lang="sv-SE" sz="1600" dirty="0">
              <a:cs typeface="Arial"/>
            </a:endParaRPr>
          </a:p>
          <a:p>
            <a:pPr marL="285750" indent="-285750">
              <a:buFont typeface="Arial" panose="020B0604020202020204" pitchFamily="34" charset="0"/>
              <a:buChar char="•"/>
            </a:pPr>
            <a:r>
              <a:rPr lang="sv-SE" sz="1600" dirty="0"/>
              <a:t>Olovliga anspelningar</a:t>
            </a:r>
            <a:endParaRPr lang="sv-SE" sz="1600" dirty="0">
              <a:cs typeface="Arial"/>
            </a:endParaRPr>
          </a:p>
          <a:p>
            <a:endParaRPr lang="sv-SE" sz="1600" dirty="0">
              <a:cs typeface="Arial"/>
            </a:endParaRPr>
          </a:p>
          <a:p>
            <a:pPr marL="285750" indent="-285750">
              <a:buFont typeface="Arial" panose="020B0604020202020204" pitchFamily="34" charset="0"/>
              <a:buChar char="•"/>
            </a:pPr>
            <a:r>
              <a:rPr lang="sv-SE" sz="1600" dirty="0"/>
              <a:t>Olovlig filmning &amp; fotografering</a:t>
            </a:r>
            <a:r>
              <a:rPr lang="sv-SE" sz="1300" dirty="0"/>
              <a:t>. </a:t>
            </a:r>
            <a:endParaRPr lang="sv-SE" sz="1300" dirty="0">
              <a:cs typeface="Arial"/>
            </a:endParaRPr>
          </a:p>
        </p:txBody>
      </p:sp>
    </p:spTree>
    <p:extLst>
      <p:ext uri="{BB962C8B-B14F-4D97-AF65-F5344CB8AC3E}">
        <p14:creationId xmlns:p14="http://schemas.microsoft.com/office/powerpoint/2010/main" val="42622516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CCA9FEA0-28B6-4C87-8F1D-B83B2A0CE45A}"/>
              </a:ext>
            </a:extLst>
          </p:cNvPr>
          <p:cNvSpPr/>
          <p:nvPr/>
        </p:nvSpPr>
        <p:spPr>
          <a:xfrm>
            <a:off x="1640265" y="2017337"/>
            <a:ext cx="8748073" cy="3167406"/>
          </a:xfrm>
          <a:prstGeom prst="rect">
            <a:avLst/>
          </a:prstGeom>
          <a:ln w="28575">
            <a:solidFill>
              <a:schemeClr val="accent5">
                <a:lumMod val="75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marL="285750" indent="-285750">
              <a:lnSpc>
                <a:spcPct val="150000"/>
              </a:lnSpc>
              <a:buFont typeface="Arial" panose="020B0604020202020204" pitchFamily="34" charset="0"/>
              <a:buChar char="•"/>
            </a:pPr>
            <a:r>
              <a:rPr lang="sv-SE" sz="2400" dirty="0"/>
              <a:t>Hur ser ni på otillåten påverkan?</a:t>
            </a:r>
          </a:p>
          <a:p>
            <a:pPr marL="285750" indent="-285750">
              <a:lnSpc>
                <a:spcPct val="150000"/>
              </a:lnSpc>
              <a:buFont typeface="Arial" panose="020B0604020202020204" pitchFamily="34" charset="0"/>
              <a:buChar char="•"/>
            </a:pPr>
            <a:r>
              <a:rPr lang="sv-SE" sz="2400" dirty="0"/>
              <a:t>Pratar ni om otillåten påverkan på arbetsplatsen?</a:t>
            </a:r>
          </a:p>
          <a:p>
            <a:pPr marL="285750" indent="-285750">
              <a:lnSpc>
                <a:spcPct val="150000"/>
              </a:lnSpc>
              <a:buFont typeface="Arial" panose="020B0604020202020204" pitchFamily="34" charset="0"/>
              <a:buChar char="•"/>
            </a:pPr>
            <a:r>
              <a:rPr lang="sv-SE" sz="2400" dirty="0"/>
              <a:t>Arbetar ni för att motverka otillåten påverkan i dag?</a:t>
            </a:r>
          </a:p>
          <a:p>
            <a:pPr marL="285750" indent="-285750">
              <a:lnSpc>
                <a:spcPct val="150000"/>
              </a:lnSpc>
              <a:buFont typeface="Arial" panose="020B0604020202020204" pitchFamily="34" charset="0"/>
              <a:buChar char="•"/>
            </a:pPr>
            <a:r>
              <a:rPr lang="sv-SE" sz="2400" dirty="0"/>
              <a:t>Vad behöver ni för att kunna motverka otillåten påverkan?</a:t>
            </a:r>
          </a:p>
        </p:txBody>
      </p:sp>
      <p:sp>
        <p:nvSpPr>
          <p:cNvPr id="2" name="textruta 1">
            <a:extLst>
              <a:ext uri="{FF2B5EF4-FFF2-40B4-BE49-F238E27FC236}">
                <a16:creationId xmlns:a16="http://schemas.microsoft.com/office/drawing/2014/main" id="{470B149F-216D-416A-B032-0E59A33B8C4D}"/>
              </a:ext>
            </a:extLst>
          </p:cNvPr>
          <p:cNvSpPr txBox="1"/>
          <p:nvPr/>
        </p:nvSpPr>
        <p:spPr>
          <a:xfrm>
            <a:off x="3908664" y="721453"/>
            <a:ext cx="4211273" cy="630942"/>
          </a:xfrm>
          <a:prstGeom prst="rect">
            <a:avLst/>
          </a:prstGeom>
          <a:noFill/>
        </p:spPr>
        <p:txBody>
          <a:bodyPr wrap="square" rtlCol="0">
            <a:spAutoFit/>
          </a:bodyPr>
          <a:lstStyle/>
          <a:p>
            <a:r>
              <a:rPr lang="sv-SE" sz="3500" b="1" dirty="0"/>
              <a:t>Diskussionsfrågor</a:t>
            </a:r>
          </a:p>
        </p:txBody>
      </p:sp>
    </p:spTree>
    <p:extLst>
      <p:ext uri="{BB962C8B-B14F-4D97-AF65-F5344CB8AC3E}">
        <p14:creationId xmlns:p14="http://schemas.microsoft.com/office/powerpoint/2010/main" val="12246973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FDF1845-F6C1-4C10-A30B-A271A8C31532}"/>
              </a:ext>
            </a:extLst>
          </p:cNvPr>
          <p:cNvSpPr>
            <a:spLocks noGrp="1"/>
          </p:cNvSpPr>
          <p:nvPr>
            <p:ph type="title"/>
          </p:nvPr>
        </p:nvSpPr>
        <p:spPr>
          <a:xfrm>
            <a:off x="407988" y="404813"/>
            <a:ext cx="9170279" cy="736959"/>
          </a:xfrm>
        </p:spPr>
        <p:txBody>
          <a:bodyPr anchor="ctr">
            <a:normAutofit/>
          </a:bodyPr>
          <a:lstStyle/>
          <a:p>
            <a:r>
              <a:rPr lang="sv-SE"/>
              <a:t>Arbetsgivarens ansvar</a:t>
            </a:r>
          </a:p>
        </p:txBody>
      </p:sp>
      <p:sp>
        <p:nvSpPr>
          <p:cNvPr id="3" name="Platshållare för innehåll 2">
            <a:extLst>
              <a:ext uri="{FF2B5EF4-FFF2-40B4-BE49-F238E27FC236}">
                <a16:creationId xmlns:a16="http://schemas.microsoft.com/office/drawing/2014/main" id="{9C38688C-3E08-4CF1-B3F7-4B65A53561B0}"/>
              </a:ext>
            </a:extLst>
          </p:cNvPr>
          <p:cNvSpPr>
            <a:spLocks noGrp="1"/>
          </p:cNvSpPr>
          <p:nvPr>
            <p:ph sz="half" idx="1"/>
          </p:nvPr>
        </p:nvSpPr>
        <p:spPr>
          <a:xfrm>
            <a:off x="407988" y="1736729"/>
            <a:ext cx="5400000" cy="4176710"/>
          </a:xfrm>
        </p:spPr>
        <p:txBody>
          <a:bodyPr>
            <a:normAutofit/>
          </a:bodyPr>
          <a:lstStyle/>
          <a:p>
            <a:pPr marL="0" indent="0">
              <a:lnSpc>
                <a:spcPct val="100000"/>
              </a:lnSpc>
              <a:buNone/>
            </a:pPr>
            <a:r>
              <a:rPr lang="sv-SE" sz="1400" b="1"/>
              <a:t>Arbetsmiljölagen</a:t>
            </a:r>
          </a:p>
          <a:p>
            <a:pPr>
              <a:lnSpc>
                <a:spcPct val="100000"/>
              </a:lnSpc>
            </a:pPr>
            <a:r>
              <a:rPr lang="sv-SE" sz="1400"/>
              <a:t>Ska vidta alla åtgärder som behövs för att förebygga att arbetstagaren utsätts för ohälsa eller olycksfall.</a:t>
            </a:r>
          </a:p>
          <a:p>
            <a:pPr>
              <a:lnSpc>
                <a:spcPct val="100000"/>
              </a:lnSpc>
            </a:pPr>
            <a:r>
              <a:rPr lang="sv-SE" sz="1400"/>
              <a:t>Utreda de risker för hot eller våld som kan finnas i arbetet.</a:t>
            </a:r>
          </a:p>
          <a:p>
            <a:pPr>
              <a:lnSpc>
                <a:spcPct val="100000"/>
              </a:lnSpc>
            </a:pPr>
            <a:r>
              <a:rPr lang="sv-SE" sz="1400"/>
              <a:t>Arbetet ska ordnas så att risk för hot eller våld så långt som möjligt kan förebyggas.</a:t>
            </a:r>
          </a:p>
          <a:p>
            <a:pPr>
              <a:lnSpc>
                <a:spcPct val="100000"/>
              </a:lnSpc>
            </a:pPr>
            <a:r>
              <a:rPr lang="sv-SE" sz="1400"/>
              <a:t>Det ska finnas särskilda säkerhetsrutiner för sådana arbeten som kan medföra risk för hot eller våld.</a:t>
            </a:r>
          </a:p>
          <a:p>
            <a:pPr>
              <a:lnSpc>
                <a:spcPct val="100000"/>
              </a:lnSpc>
            </a:pPr>
            <a:r>
              <a:rPr lang="sv-SE" sz="1400"/>
              <a:t>Arbetstagarna ska ha tillräcklig utbildning och information och få tillräckliga instruktioner för att kunna utföra arbetet säkert och med tillfredsställande trygghet. </a:t>
            </a:r>
          </a:p>
          <a:p>
            <a:pPr>
              <a:lnSpc>
                <a:spcPct val="100000"/>
              </a:lnSpc>
            </a:pPr>
            <a:r>
              <a:rPr lang="sv-SE" sz="1400"/>
              <a:t>Vid arbete där det finns risk för återkommande hot eller våld ska arbetstagarna få särskilt stöd och handledning.</a:t>
            </a:r>
          </a:p>
          <a:p>
            <a:pPr>
              <a:lnSpc>
                <a:spcPct val="100000"/>
              </a:lnSpc>
            </a:pPr>
            <a:r>
              <a:rPr lang="sv-SE" sz="1400"/>
              <a:t>Arbetsgivaren skall varje år göra en uppföljning av det systematiska arbetsmiljöarbetet. </a:t>
            </a:r>
          </a:p>
        </p:txBody>
      </p:sp>
      <p:pic>
        <p:nvPicPr>
          <p:cNvPr id="7" name="Bildobjekt 6">
            <a:extLst>
              <a:ext uri="{FF2B5EF4-FFF2-40B4-BE49-F238E27FC236}">
                <a16:creationId xmlns:a16="http://schemas.microsoft.com/office/drawing/2014/main" id="{A6B1C4A7-0974-45DB-A225-AB65E6863F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79250" y="1800084"/>
            <a:ext cx="5400000" cy="4050000"/>
          </a:xfrm>
          <a:prstGeom prst="rect">
            <a:avLst/>
          </a:prstGeom>
          <a:noFill/>
        </p:spPr>
      </p:pic>
    </p:spTree>
    <p:extLst>
      <p:ext uri="{BB962C8B-B14F-4D97-AF65-F5344CB8AC3E}">
        <p14:creationId xmlns:p14="http://schemas.microsoft.com/office/powerpoint/2010/main" val="38208078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BAD58CF-E5A0-4358-BDFB-82C22E5E2AA9}"/>
              </a:ext>
            </a:extLst>
          </p:cNvPr>
          <p:cNvSpPr>
            <a:spLocks noGrp="1"/>
          </p:cNvSpPr>
          <p:nvPr>
            <p:ph type="title"/>
          </p:nvPr>
        </p:nvSpPr>
        <p:spPr/>
        <p:txBody>
          <a:bodyPr>
            <a:normAutofit/>
          </a:bodyPr>
          <a:lstStyle/>
          <a:p>
            <a:r>
              <a:rPr lang="sv-SE" dirty="0"/>
              <a:t>Förebyggande insatser</a:t>
            </a:r>
          </a:p>
        </p:txBody>
      </p:sp>
      <p:sp>
        <p:nvSpPr>
          <p:cNvPr id="3" name="Platshållare för innehåll 2">
            <a:extLst>
              <a:ext uri="{FF2B5EF4-FFF2-40B4-BE49-F238E27FC236}">
                <a16:creationId xmlns:a16="http://schemas.microsoft.com/office/drawing/2014/main" id="{9F41A563-C172-41B8-85E4-11926A6166F3}"/>
              </a:ext>
            </a:extLst>
          </p:cNvPr>
          <p:cNvSpPr>
            <a:spLocks noGrp="1"/>
          </p:cNvSpPr>
          <p:nvPr>
            <p:ph idx="11"/>
          </p:nvPr>
        </p:nvSpPr>
        <p:spPr/>
        <p:txBody>
          <a:bodyPr>
            <a:normAutofit fontScale="85000" lnSpcReduction="20000"/>
          </a:bodyPr>
          <a:lstStyle/>
          <a:p>
            <a:pPr marL="0" indent="0">
              <a:buNone/>
            </a:pPr>
            <a:r>
              <a:rPr lang="sv-SE" sz="1800" b="1" dirty="0">
                <a:solidFill>
                  <a:srgbClr val="1F487C"/>
                </a:solidFill>
                <a:latin typeface="Arial" panose="020B0604020202020204" pitchFamily="34" charset="0"/>
              </a:rPr>
              <a:t>Våld och hot i arbetsmiljön </a:t>
            </a:r>
          </a:p>
          <a:p>
            <a:r>
              <a:rPr lang="sv-SE" sz="1800" dirty="0">
                <a:effectLst/>
                <a:latin typeface="Arial" panose="020B0604020202020204" pitchFamily="34" charset="0"/>
                <a:ea typeface="Arial" panose="020B0604020202020204" pitchFamily="34" charset="0"/>
              </a:rPr>
              <a:t>Föreskriften Planering och organisering av arbetsmiljöarbete (AFS 2023:2) tar upp regler kopplat till Våld och hot i arbetsmiljön som exempelvis särskilda säkerhetsrutiner, utbildning och information, stöd och handledning, utformning av arbetsplatser, larm och ensamarbete.</a:t>
            </a:r>
          </a:p>
          <a:p>
            <a:pPr marL="0" indent="0">
              <a:buNone/>
            </a:pPr>
            <a:r>
              <a:rPr lang="sv-SE" sz="1800" b="1" dirty="0">
                <a:solidFill>
                  <a:srgbClr val="1F487C"/>
                </a:solidFill>
                <a:effectLst/>
                <a:latin typeface="Arial" panose="020B0604020202020204" pitchFamily="34" charset="0"/>
                <a:ea typeface="Arial" panose="020B0604020202020204" pitchFamily="34" charset="0"/>
              </a:rPr>
              <a:t>Förebygg otillåten påverkan</a:t>
            </a:r>
          </a:p>
          <a:p>
            <a:r>
              <a:rPr lang="sv-SE" sz="1800" dirty="0">
                <a:effectLst/>
                <a:latin typeface="Arial" panose="020B0604020202020204" pitchFamily="34" charset="0"/>
                <a:ea typeface="Arial" panose="020B0604020202020204" pitchFamily="34" charset="0"/>
              </a:rPr>
              <a:t>Enligt Arbetsmiljölagen (1977:1160) ska arbetsgivaren vidta åtgärder för att förebygga att arbetstagare utsätts för ohälsa eller olycksfall. Därför är otillåten påverkan med anknytning till arbetslivet också ett i lagstiftningen angivet arbetsmiljöproblem.</a:t>
            </a:r>
          </a:p>
          <a:p>
            <a:pPr marL="0" indent="0">
              <a:buNone/>
            </a:pPr>
            <a:r>
              <a:rPr lang="sv-SE" sz="1800" b="1" dirty="0">
                <a:solidFill>
                  <a:srgbClr val="1F487C"/>
                </a:solidFill>
                <a:effectLst/>
                <a:latin typeface="Arial" panose="020B0604020202020204" pitchFamily="34" charset="0"/>
                <a:ea typeface="Arial" panose="020B0604020202020204" pitchFamily="34" charset="0"/>
              </a:rPr>
              <a:t>Kompetens och introduktion</a:t>
            </a:r>
          </a:p>
          <a:p>
            <a:r>
              <a:rPr lang="sv-SE" sz="1800" dirty="0">
                <a:latin typeface="Arial" panose="020B0604020202020204" pitchFamily="34" charset="0"/>
                <a:ea typeface="Arial" panose="020B0604020202020204" pitchFamily="34" charset="0"/>
              </a:rPr>
              <a:t>M</a:t>
            </a:r>
            <a:r>
              <a:rPr lang="sv-SE" sz="1800" dirty="0">
                <a:effectLst/>
                <a:latin typeface="Arial" panose="020B0604020202020204" pitchFamily="34" charset="0"/>
                <a:ea typeface="Arial" panose="020B0604020202020204" pitchFamily="34" charset="0"/>
              </a:rPr>
              <a:t>edarbetarna ha kunskap om bemötande vid en hot- och våldssituation i arbetet. </a:t>
            </a:r>
            <a:br>
              <a:rPr lang="sv-SE" sz="1800" dirty="0">
                <a:effectLst/>
                <a:latin typeface="Arial" panose="020B0604020202020204" pitchFamily="34" charset="0"/>
                <a:ea typeface="Arial" panose="020B0604020202020204" pitchFamily="34" charset="0"/>
              </a:rPr>
            </a:br>
            <a:r>
              <a:rPr lang="sv-SE" sz="1800" dirty="0">
                <a:effectLst/>
                <a:latin typeface="Arial" panose="020B0604020202020204" pitchFamily="34" charset="0"/>
                <a:ea typeface="Arial" panose="020B0604020202020204" pitchFamily="34" charset="0"/>
              </a:rPr>
              <a:t>Alla ska ha god kännedom om vad de ska göra i en våldssituation. </a:t>
            </a:r>
            <a:br>
              <a:rPr lang="sv-SE" sz="1800" dirty="0">
                <a:effectLst/>
                <a:latin typeface="Arial" panose="020B0604020202020204" pitchFamily="34" charset="0"/>
                <a:ea typeface="Arial" panose="020B0604020202020204" pitchFamily="34" charset="0"/>
              </a:rPr>
            </a:br>
            <a:endParaRPr lang="sv-SE" sz="1800" dirty="0">
              <a:effectLst/>
              <a:latin typeface="Arial" panose="020B0604020202020204" pitchFamily="34" charset="0"/>
              <a:ea typeface="Arial" panose="020B0604020202020204" pitchFamily="34" charset="0"/>
            </a:endParaRPr>
          </a:p>
          <a:p>
            <a:pPr marL="0" indent="0">
              <a:spcBef>
                <a:spcPts val="600"/>
              </a:spcBef>
              <a:buNone/>
            </a:pPr>
            <a:r>
              <a:rPr lang="sv-SE" sz="1800" b="1" dirty="0">
                <a:solidFill>
                  <a:srgbClr val="1F487C"/>
                </a:solidFill>
                <a:effectLst/>
                <a:latin typeface="Arial" panose="020B0604020202020204" pitchFamily="34" charset="0"/>
                <a:ea typeface="Arial" panose="020B0604020202020204" pitchFamily="34" charset="0"/>
              </a:rPr>
              <a:t>Ensamarbete</a:t>
            </a:r>
            <a:endParaRPr lang="sv-SE" sz="1800" dirty="0">
              <a:effectLst/>
              <a:latin typeface="Arial" panose="020B0604020202020204" pitchFamily="34" charset="0"/>
              <a:ea typeface="Arial" panose="020B0604020202020204" pitchFamily="34" charset="0"/>
            </a:endParaRPr>
          </a:p>
          <a:p>
            <a:r>
              <a:rPr lang="sv-SE" sz="1800" dirty="0">
                <a:latin typeface="Arial" panose="020B0604020202020204" pitchFamily="34" charset="0"/>
              </a:rPr>
              <a:t>Gäller arbete som arbetstagare utför i fysisk eller social isolering från andra människor (ensamarbete). Läs mer om att möjligheterna att underlätta ensamarbetets påfrestningar i </a:t>
            </a:r>
            <a:r>
              <a:rPr lang="sv-SE" sz="1800" dirty="0">
                <a:latin typeface="Arial" panose="020B0604020202020204" pitchFamily="34" charset="0"/>
                <a:hlinkClick r:id="rId3"/>
              </a:rPr>
              <a:t>AFS Planering och organisering av arbetsmiljöarbete (AFS 2023:2) i kapitel 6 om ensamarbete.</a:t>
            </a:r>
            <a:endParaRPr lang="sv-SE" sz="1800" b="1" dirty="0">
              <a:effectLst/>
              <a:latin typeface="Arial" panose="020B0604020202020204" pitchFamily="34" charset="0"/>
              <a:ea typeface="Arial" panose="020B0604020202020204" pitchFamily="34" charset="0"/>
            </a:endParaRPr>
          </a:p>
          <a:p>
            <a:pPr marL="0" indent="0">
              <a:buNone/>
            </a:pPr>
            <a:endParaRPr lang="sv-SE" sz="1800" dirty="0">
              <a:effectLst/>
              <a:latin typeface="Arial" panose="020B0604020202020204" pitchFamily="34" charset="0"/>
              <a:ea typeface="Arial" panose="020B0604020202020204" pitchFamily="34" charset="0"/>
            </a:endParaRPr>
          </a:p>
          <a:p>
            <a:pPr marL="0" indent="0">
              <a:buNone/>
            </a:pPr>
            <a:endParaRPr lang="sv-SE" sz="1800" b="1" dirty="0">
              <a:effectLst/>
              <a:latin typeface="Arial" panose="020B0604020202020204" pitchFamily="34" charset="0"/>
              <a:ea typeface="Arial" panose="020B0604020202020204" pitchFamily="34" charset="0"/>
            </a:endParaRPr>
          </a:p>
          <a:p>
            <a:pPr marL="0" indent="0">
              <a:buNone/>
            </a:pPr>
            <a:endParaRPr lang="sv-SE" sz="1800" dirty="0">
              <a:latin typeface="Arial" panose="020B0604020202020204" pitchFamily="34" charset="0"/>
            </a:endParaRPr>
          </a:p>
          <a:p>
            <a:pPr marL="0" indent="0">
              <a:buNone/>
            </a:pPr>
            <a:endParaRPr lang="sv-SE" sz="1800" dirty="0">
              <a:latin typeface="Arial" panose="020B0604020202020204" pitchFamily="34" charset="0"/>
            </a:endParaRPr>
          </a:p>
          <a:p>
            <a:pPr marL="0" indent="0">
              <a:buNone/>
            </a:pPr>
            <a:endParaRPr lang="sv-SE" dirty="0"/>
          </a:p>
        </p:txBody>
      </p:sp>
    </p:spTree>
    <p:extLst>
      <p:ext uri="{BB962C8B-B14F-4D97-AF65-F5344CB8AC3E}">
        <p14:creationId xmlns:p14="http://schemas.microsoft.com/office/powerpoint/2010/main" val="32940707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6338FAB-74CE-4794-9CB2-1E3B871B5907}"/>
              </a:ext>
            </a:extLst>
          </p:cNvPr>
          <p:cNvSpPr>
            <a:spLocks noGrp="1"/>
          </p:cNvSpPr>
          <p:nvPr>
            <p:ph type="title"/>
          </p:nvPr>
        </p:nvSpPr>
        <p:spPr>
          <a:xfrm>
            <a:off x="407988" y="404813"/>
            <a:ext cx="9170279" cy="736959"/>
          </a:xfrm>
        </p:spPr>
        <p:txBody>
          <a:bodyPr anchor="ctr">
            <a:normAutofit/>
          </a:bodyPr>
          <a:lstStyle/>
          <a:p>
            <a:r>
              <a:rPr lang="sv-SE" dirty="0"/>
              <a:t>Göteborg </a:t>
            </a:r>
            <a:r>
              <a:rPr lang="sv-SE"/>
              <a:t>Stads</a:t>
            </a:r>
            <a:r>
              <a:rPr lang="sv-SE" dirty="0"/>
              <a:t> riktlinje för personsäkerhet</a:t>
            </a:r>
          </a:p>
        </p:txBody>
      </p:sp>
      <p:sp>
        <p:nvSpPr>
          <p:cNvPr id="11" name="Content Placeholder 2">
            <a:extLst>
              <a:ext uri="{FF2B5EF4-FFF2-40B4-BE49-F238E27FC236}">
                <a16:creationId xmlns:a16="http://schemas.microsoft.com/office/drawing/2014/main" id="{709683F6-AB9A-4C1C-A1E9-EF97E70439DE}"/>
              </a:ext>
            </a:extLst>
          </p:cNvPr>
          <p:cNvSpPr>
            <a:spLocks noGrp="1"/>
          </p:cNvSpPr>
          <p:nvPr>
            <p:ph sz="half" idx="10"/>
          </p:nvPr>
        </p:nvSpPr>
        <p:spPr>
          <a:xfrm>
            <a:off x="417075" y="1736728"/>
            <a:ext cx="5678925" cy="4194629"/>
          </a:xfrm>
        </p:spPr>
        <p:txBody>
          <a:bodyPr vert="horz" lIns="0" tIns="0" rIns="0" bIns="0" rtlCol="0" anchor="t">
            <a:normAutofit/>
          </a:bodyPr>
          <a:lstStyle/>
          <a:p>
            <a:pPr marL="0" indent="0">
              <a:buNone/>
            </a:pPr>
            <a:r>
              <a:rPr lang="sv-SE" sz="2400" i="1" dirty="0">
                <a:solidFill>
                  <a:schemeClr val="tx1"/>
                </a:solidFill>
              </a:rPr>
              <a:t>”</a:t>
            </a:r>
            <a:r>
              <a:rPr lang="sv-SE" sz="2400" dirty="0">
                <a:ea typeface="+mn-lt"/>
                <a:cs typeface="+mn-lt"/>
              </a:rPr>
              <a:t>Denna riktlinje syftar till att konkretisera säkerhetspolicyn avseende personsäkerhetsområdet samt skapa en </a:t>
            </a:r>
            <a:r>
              <a:rPr lang="sv-SE" sz="2400" dirty="0" err="1">
                <a:ea typeface="+mn-lt"/>
                <a:cs typeface="+mn-lt"/>
              </a:rPr>
              <a:t>stadengemensam</a:t>
            </a:r>
            <a:r>
              <a:rPr lang="sv-SE" sz="2400" dirty="0">
                <a:ea typeface="+mn-lt"/>
                <a:cs typeface="+mn-lt"/>
              </a:rPr>
              <a:t> syn på säkerhetsarbetet </a:t>
            </a:r>
            <a:r>
              <a:rPr lang="sv-SE" sz="2400" b="1" dirty="0">
                <a:ea typeface="+mn-lt"/>
                <a:cs typeface="+mn-lt"/>
              </a:rPr>
              <a:t>före</a:t>
            </a:r>
            <a:r>
              <a:rPr lang="sv-SE" sz="2400" dirty="0">
                <a:ea typeface="+mn-lt"/>
                <a:cs typeface="+mn-lt"/>
              </a:rPr>
              <a:t>, </a:t>
            </a:r>
            <a:r>
              <a:rPr lang="sv-SE" sz="2400" b="1" dirty="0">
                <a:ea typeface="+mn-lt"/>
                <a:cs typeface="+mn-lt"/>
              </a:rPr>
              <a:t>under </a:t>
            </a:r>
            <a:r>
              <a:rPr lang="sv-SE" sz="2400" dirty="0">
                <a:ea typeface="+mn-lt"/>
                <a:cs typeface="+mn-lt"/>
              </a:rPr>
              <a:t>och </a:t>
            </a:r>
            <a:r>
              <a:rPr lang="sv-SE" sz="2400" b="1" dirty="0">
                <a:ea typeface="+mn-lt"/>
                <a:cs typeface="+mn-lt"/>
              </a:rPr>
              <a:t>efter </a:t>
            </a:r>
            <a:r>
              <a:rPr lang="sv-SE" sz="2400" dirty="0">
                <a:ea typeface="+mn-lt"/>
                <a:cs typeface="+mn-lt"/>
              </a:rPr>
              <a:t>en händelse med inslag av hot eller våld</a:t>
            </a:r>
            <a:r>
              <a:rPr lang="sv-SE" sz="2400" i="1" dirty="0">
                <a:solidFill>
                  <a:schemeClr val="tx1"/>
                </a:solidFill>
              </a:rPr>
              <a:t>”. </a:t>
            </a:r>
            <a:endParaRPr lang="sv-SE" sz="2400" i="1" dirty="0">
              <a:solidFill>
                <a:schemeClr val="tx1"/>
              </a:solidFill>
              <a:cs typeface="Arial"/>
            </a:endParaRPr>
          </a:p>
          <a:p>
            <a:pPr marL="0" indent="0" algn="ctr">
              <a:buNone/>
            </a:pPr>
            <a:r>
              <a:rPr lang="sv-SE" dirty="0">
                <a:ea typeface="+mn-lt"/>
                <a:cs typeface="+mn-lt"/>
                <a:hlinkClick r:id="rId3"/>
              </a:rPr>
              <a:t>Göteborgs Stads riktlinje för personsäkerhet (goteborg.se)</a:t>
            </a:r>
            <a:endParaRPr lang="sv-SE"/>
          </a:p>
        </p:txBody>
      </p:sp>
      <p:pic>
        <p:nvPicPr>
          <p:cNvPr id="6" name="Platshållare för bild 5" descr="En bild som visar fågel, blomma, träd&#10;&#10;Automatiskt genererad beskrivning">
            <a:extLst>
              <a:ext uri="{FF2B5EF4-FFF2-40B4-BE49-F238E27FC236}">
                <a16:creationId xmlns:a16="http://schemas.microsoft.com/office/drawing/2014/main" id="{9B057C1C-AE41-4976-8EF3-FAE2BFACD88F}"/>
              </a:ext>
            </a:extLst>
          </p:cNvPr>
          <p:cNvPicPr>
            <a:picLocks noGrp="1" noChangeAspect="1"/>
          </p:cNvPicPr>
          <p:nvPr>
            <p:ph type="pic" idx="1"/>
          </p:nvPr>
        </p:nvPicPr>
        <p:blipFill rotWithShape="1">
          <a:blip r:embed="rId4"/>
          <a:srcRect r="-1" b="29764"/>
          <a:stretch/>
        </p:blipFill>
        <p:spPr>
          <a:xfrm>
            <a:off x="6622741" y="1756232"/>
            <a:ext cx="4460152" cy="4459217"/>
          </a:xfrm>
          <a:prstGeom prst="rect">
            <a:avLst/>
          </a:prstGeom>
          <a:noFill/>
        </p:spPr>
      </p:pic>
    </p:spTree>
    <p:extLst>
      <p:ext uri="{BB962C8B-B14F-4D97-AF65-F5344CB8AC3E}">
        <p14:creationId xmlns:p14="http://schemas.microsoft.com/office/powerpoint/2010/main" val="3843964429"/>
      </p:ext>
    </p:extLst>
  </p:cSld>
  <p:clrMapOvr>
    <a:masterClrMapping/>
  </p:clrMapOvr>
</p:sld>
</file>

<file path=ppt/theme/theme1.xml><?xml version="1.0" encoding="utf-8"?>
<a:theme xmlns:a="http://schemas.openxmlformats.org/drawingml/2006/main" name="Göteborgs Stad – Blå dekor">
  <a:themeElements>
    <a:clrScheme name="Göteborgs Stad mörka">
      <a:dk1>
        <a:sysClr val="windowText" lastClr="000000"/>
      </a:dk1>
      <a:lt1>
        <a:sysClr val="window" lastClr="FFFFFF"/>
      </a:lt1>
      <a:dk2>
        <a:srgbClr val="3F5564"/>
      </a:dk2>
      <a:lt2>
        <a:srgbClr val="FFCD37"/>
      </a:lt2>
      <a:accent1>
        <a:srgbClr val="0077BC"/>
      </a:accent1>
      <a:accent2>
        <a:srgbClr val="D24723"/>
      </a:accent2>
      <a:accent3>
        <a:srgbClr val="008391"/>
      </a:accent3>
      <a:accent4>
        <a:srgbClr val="D53878"/>
      </a:accent4>
      <a:accent5>
        <a:srgbClr val="008767"/>
      </a:accent5>
      <a:accent6>
        <a:srgbClr val="674B99"/>
      </a:accent6>
      <a:hlink>
        <a:srgbClr val="0563C1"/>
      </a:hlink>
      <a:folHlink>
        <a:srgbClr val="954F72"/>
      </a:folHlink>
    </a:clrScheme>
    <a:fontScheme name="Göteborgs Stad Powerpoint">
      <a:majorFont>
        <a:latin typeface="Arial Black"/>
        <a:ea typeface=""/>
        <a:cs typeface=""/>
      </a:majorFont>
      <a:minorFont>
        <a:latin typeface="Arial"/>
        <a:ea typeface=""/>
        <a:cs typeface=""/>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smtClean="0"/>
        </a:defPPr>
      </a:lstStyle>
      <a:style>
        <a:lnRef idx="3">
          <a:schemeClr val="lt1"/>
        </a:lnRef>
        <a:fillRef idx="1">
          <a:schemeClr val="accent1"/>
        </a:fillRef>
        <a:effectRef idx="1">
          <a:schemeClr val="accent1"/>
        </a:effectRef>
        <a:fontRef idx="minor">
          <a:schemeClr val="lt1"/>
        </a:fontRef>
      </a:style>
    </a:spDef>
  </a:objectDefaults>
  <a:extraClrSchemeLst/>
  <a:extLst>
    <a:ext uri="{05A4C25C-085E-4340-85A3-A5531E510DB2}">
      <thm15:themeFamily xmlns:thm15="http://schemas.microsoft.com/office/thememl/2012/main" name="Standard 16_9.sv-SE.potx" id="{E8C2CDE9-A372-4318-9364-2653876224BF}" vid="{3A6B54F0-68F7-4DD6-93BC-770E5F145525}"/>
    </a:ext>
  </a:extLst>
</a:theme>
</file>

<file path=ppt/theme/theme10.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Göteborgs Stad – Mörkblå dekor">
  <a:themeElements>
    <a:clrScheme name="Göteborgs Stad mörka">
      <a:dk1>
        <a:sysClr val="windowText" lastClr="000000"/>
      </a:dk1>
      <a:lt1>
        <a:sysClr val="window" lastClr="FFFFFF"/>
      </a:lt1>
      <a:dk2>
        <a:srgbClr val="3F5564"/>
      </a:dk2>
      <a:lt2>
        <a:srgbClr val="FFCD37"/>
      </a:lt2>
      <a:accent1>
        <a:srgbClr val="0077BC"/>
      </a:accent1>
      <a:accent2>
        <a:srgbClr val="D24723"/>
      </a:accent2>
      <a:accent3>
        <a:srgbClr val="008391"/>
      </a:accent3>
      <a:accent4>
        <a:srgbClr val="D53878"/>
      </a:accent4>
      <a:accent5>
        <a:srgbClr val="008767"/>
      </a:accent5>
      <a:accent6>
        <a:srgbClr val="674B99"/>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smtClean="0"/>
        </a:defPPr>
      </a:lstStyle>
      <a:style>
        <a:lnRef idx="3">
          <a:schemeClr val="lt1"/>
        </a:lnRef>
        <a:fillRef idx="1">
          <a:schemeClr val="accent1"/>
        </a:fillRef>
        <a:effectRef idx="1">
          <a:schemeClr val="accent1"/>
        </a:effectRef>
        <a:fontRef idx="minor">
          <a:schemeClr val="lt1"/>
        </a:fontRef>
      </a:style>
    </a:spDef>
  </a:objectDefaults>
  <a:extraClrSchemeLst/>
  <a:extLst>
    <a:ext uri="{05A4C25C-085E-4340-85A3-A5531E510DB2}">
      <thm15:themeFamily xmlns:thm15="http://schemas.microsoft.com/office/thememl/2012/main" name="Standard 16_9.sv-SE.potx" id="{E8C2CDE9-A372-4318-9364-2653876224BF}" vid="{EEB67F67-F756-4687-8A7F-E9CE7BFCAAC1}"/>
    </a:ext>
  </a:extLst>
</a:theme>
</file>

<file path=ppt/theme/theme3.xml><?xml version="1.0" encoding="utf-8"?>
<a:theme xmlns:a="http://schemas.openxmlformats.org/drawingml/2006/main" name="Göteborgs Stad – Röd dekor">
  <a:themeElements>
    <a:clrScheme name="Göteborgs Stad mörka">
      <a:dk1>
        <a:sysClr val="windowText" lastClr="000000"/>
      </a:dk1>
      <a:lt1>
        <a:sysClr val="window" lastClr="FFFFFF"/>
      </a:lt1>
      <a:dk2>
        <a:srgbClr val="3F5564"/>
      </a:dk2>
      <a:lt2>
        <a:srgbClr val="FFCD37"/>
      </a:lt2>
      <a:accent1>
        <a:srgbClr val="0077BC"/>
      </a:accent1>
      <a:accent2>
        <a:srgbClr val="D24723"/>
      </a:accent2>
      <a:accent3>
        <a:srgbClr val="008391"/>
      </a:accent3>
      <a:accent4>
        <a:srgbClr val="D53878"/>
      </a:accent4>
      <a:accent5>
        <a:srgbClr val="008767"/>
      </a:accent5>
      <a:accent6>
        <a:srgbClr val="674B99"/>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smtClean="0"/>
        </a:defPPr>
      </a:lstStyle>
      <a:style>
        <a:lnRef idx="3">
          <a:schemeClr val="lt1"/>
        </a:lnRef>
        <a:fillRef idx="1">
          <a:schemeClr val="accent1"/>
        </a:fillRef>
        <a:effectRef idx="1">
          <a:schemeClr val="accent1"/>
        </a:effectRef>
        <a:fontRef idx="minor">
          <a:schemeClr val="lt1"/>
        </a:fontRef>
      </a:style>
    </a:spDef>
  </a:objectDefaults>
  <a:extraClrSchemeLst/>
  <a:extLst>
    <a:ext uri="{05A4C25C-085E-4340-85A3-A5531E510DB2}">
      <thm15:themeFamily xmlns:thm15="http://schemas.microsoft.com/office/thememl/2012/main" name="Standard 16_9.sv-SE.potx" id="{E8C2CDE9-A372-4318-9364-2653876224BF}" vid="{E350738D-2F23-4A66-8E07-539029966823}"/>
    </a:ext>
  </a:extLst>
</a:theme>
</file>

<file path=ppt/theme/theme4.xml><?xml version="1.0" encoding="utf-8"?>
<a:theme xmlns:a="http://schemas.openxmlformats.org/drawingml/2006/main" name="Göteborgs Stad – Turkos dekor">
  <a:themeElements>
    <a:clrScheme name="Göteborgs Stad mörka">
      <a:dk1>
        <a:sysClr val="windowText" lastClr="000000"/>
      </a:dk1>
      <a:lt1>
        <a:sysClr val="window" lastClr="FFFFFF"/>
      </a:lt1>
      <a:dk2>
        <a:srgbClr val="3F5564"/>
      </a:dk2>
      <a:lt2>
        <a:srgbClr val="FFCD37"/>
      </a:lt2>
      <a:accent1>
        <a:srgbClr val="0077BC"/>
      </a:accent1>
      <a:accent2>
        <a:srgbClr val="D24723"/>
      </a:accent2>
      <a:accent3>
        <a:srgbClr val="008391"/>
      </a:accent3>
      <a:accent4>
        <a:srgbClr val="D53878"/>
      </a:accent4>
      <a:accent5>
        <a:srgbClr val="008767"/>
      </a:accent5>
      <a:accent6>
        <a:srgbClr val="674B99"/>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smtClean="0"/>
        </a:defPPr>
      </a:lstStyle>
      <a:style>
        <a:lnRef idx="3">
          <a:schemeClr val="lt1"/>
        </a:lnRef>
        <a:fillRef idx="1">
          <a:schemeClr val="accent1"/>
        </a:fillRef>
        <a:effectRef idx="1">
          <a:schemeClr val="accent1"/>
        </a:effectRef>
        <a:fontRef idx="minor">
          <a:schemeClr val="lt1"/>
        </a:fontRef>
      </a:style>
    </a:spDef>
  </a:objectDefaults>
  <a:extraClrSchemeLst/>
  <a:extLst>
    <a:ext uri="{05A4C25C-085E-4340-85A3-A5531E510DB2}">
      <thm15:themeFamily xmlns:thm15="http://schemas.microsoft.com/office/thememl/2012/main" name="Standard 16_9.sv-SE.potx" id="{E8C2CDE9-A372-4318-9364-2653876224BF}" vid="{1892649E-0CF4-4A81-B303-03DC124E9C0D}"/>
    </a:ext>
  </a:extLst>
</a:theme>
</file>

<file path=ppt/theme/theme5.xml><?xml version="1.0" encoding="utf-8"?>
<a:theme xmlns:a="http://schemas.openxmlformats.org/drawingml/2006/main" name="Göteborgs Stad – Rosa dekor">
  <a:themeElements>
    <a:clrScheme name="Göteborgs Stad mörka">
      <a:dk1>
        <a:sysClr val="windowText" lastClr="000000"/>
      </a:dk1>
      <a:lt1>
        <a:sysClr val="window" lastClr="FFFFFF"/>
      </a:lt1>
      <a:dk2>
        <a:srgbClr val="3F5564"/>
      </a:dk2>
      <a:lt2>
        <a:srgbClr val="FFCD37"/>
      </a:lt2>
      <a:accent1>
        <a:srgbClr val="0077BC"/>
      </a:accent1>
      <a:accent2>
        <a:srgbClr val="D24723"/>
      </a:accent2>
      <a:accent3>
        <a:srgbClr val="008391"/>
      </a:accent3>
      <a:accent4>
        <a:srgbClr val="D53878"/>
      </a:accent4>
      <a:accent5>
        <a:srgbClr val="008767"/>
      </a:accent5>
      <a:accent6>
        <a:srgbClr val="674B99"/>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smtClean="0"/>
        </a:defPPr>
      </a:lstStyle>
      <a:style>
        <a:lnRef idx="3">
          <a:schemeClr val="lt1"/>
        </a:lnRef>
        <a:fillRef idx="1">
          <a:schemeClr val="accent1"/>
        </a:fillRef>
        <a:effectRef idx="1">
          <a:schemeClr val="accent1"/>
        </a:effectRef>
        <a:fontRef idx="minor">
          <a:schemeClr val="lt1"/>
        </a:fontRef>
      </a:style>
    </a:spDef>
  </a:objectDefaults>
  <a:extraClrSchemeLst/>
  <a:extLst>
    <a:ext uri="{05A4C25C-085E-4340-85A3-A5531E510DB2}">
      <thm15:themeFamily xmlns:thm15="http://schemas.microsoft.com/office/thememl/2012/main" name="Standard 16_9.sv-SE.potx" id="{E8C2CDE9-A372-4318-9364-2653876224BF}" vid="{50D7DE75-A9CC-4C3A-A088-9F0E23B7F518}"/>
    </a:ext>
  </a:extLst>
</a:theme>
</file>

<file path=ppt/theme/theme6.xml><?xml version="1.0" encoding="utf-8"?>
<a:theme xmlns:a="http://schemas.openxmlformats.org/drawingml/2006/main" name="Göteborgs Stad – Grön dekor">
  <a:themeElements>
    <a:clrScheme name="Göteborgs Stad mörka">
      <a:dk1>
        <a:sysClr val="windowText" lastClr="000000"/>
      </a:dk1>
      <a:lt1>
        <a:sysClr val="window" lastClr="FFFFFF"/>
      </a:lt1>
      <a:dk2>
        <a:srgbClr val="3F5564"/>
      </a:dk2>
      <a:lt2>
        <a:srgbClr val="FFCD37"/>
      </a:lt2>
      <a:accent1>
        <a:srgbClr val="0077BC"/>
      </a:accent1>
      <a:accent2>
        <a:srgbClr val="D24723"/>
      </a:accent2>
      <a:accent3>
        <a:srgbClr val="008391"/>
      </a:accent3>
      <a:accent4>
        <a:srgbClr val="D53878"/>
      </a:accent4>
      <a:accent5>
        <a:srgbClr val="008767"/>
      </a:accent5>
      <a:accent6>
        <a:srgbClr val="674B99"/>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smtClean="0"/>
        </a:defPPr>
      </a:lstStyle>
      <a:style>
        <a:lnRef idx="3">
          <a:schemeClr val="lt1"/>
        </a:lnRef>
        <a:fillRef idx="1">
          <a:schemeClr val="accent1"/>
        </a:fillRef>
        <a:effectRef idx="1">
          <a:schemeClr val="accent1"/>
        </a:effectRef>
        <a:fontRef idx="minor">
          <a:schemeClr val="lt1"/>
        </a:fontRef>
      </a:style>
    </a:spDef>
  </a:objectDefaults>
  <a:extraClrSchemeLst/>
  <a:extLst>
    <a:ext uri="{05A4C25C-085E-4340-85A3-A5531E510DB2}">
      <thm15:themeFamily xmlns:thm15="http://schemas.microsoft.com/office/thememl/2012/main" name="Standard 16_9.sv-SE.potx" id="{E8C2CDE9-A372-4318-9364-2653876224BF}" vid="{B295FE3C-BB9E-4D99-AA6B-72CA81C52049}"/>
    </a:ext>
  </a:extLst>
</a:theme>
</file>

<file path=ppt/theme/theme7.xml><?xml version="1.0" encoding="utf-8"?>
<a:theme xmlns:a="http://schemas.openxmlformats.org/drawingml/2006/main" name="Göteborgs Stad – Lila dekor">
  <a:themeElements>
    <a:clrScheme name="Göteborgs Stad mörka">
      <a:dk1>
        <a:sysClr val="windowText" lastClr="000000"/>
      </a:dk1>
      <a:lt1>
        <a:sysClr val="window" lastClr="FFFFFF"/>
      </a:lt1>
      <a:dk2>
        <a:srgbClr val="3F5564"/>
      </a:dk2>
      <a:lt2>
        <a:srgbClr val="FFCD37"/>
      </a:lt2>
      <a:accent1>
        <a:srgbClr val="0077BC"/>
      </a:accent1>
      <a:accent2>
        <a:srgbClr val="D24723"/>
      </a:accent2>
      <a:accent3>
        <a:srgbClr val="008391"/>
      </a:accent3>
      <a:accent4>
        <a:srgbClr val="D53878"/>
      </a:accent4>
      <a:accent5>
        <a:srgbClr val="008767"/>
      </a:accent5>
      <a:accent6>
        <a:srgbClr val="674B99"/>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smtClean="0"/>
        </a:defPPr>
      </a:lstStyle>
      <a:style>
        <a:lnRef idx="3">
          <a:schemeClr val="lt1"/>
        </a:lnRef>
        <a:fillRef idx="1">
          <a:schemeClr val="accent1"/>
        </a:fillRef>
        <a:effectRef idx="1">
          <a:schemeClr val="accent1"/>
        </a:effectRef>
        <a:fontRef idx="minor">
          <a:schemeClr val="lt1"/>
        </a:fontRef>
      </a:style>
    </a:spDef>
  </a:objectDefaults>
  <a:extraClrSchemeLst/>
  <a:extLst>
    <a:ext uri="{05A4C25C-085E-4340-85A3-A5531E510DB2}">
      <thm15:themeFamily xmlns:thm15="http://schemas.microsoft.com/office/thememl/2012/main" name="Standard 16_9.sv-SE.potx" id="{E8C2CDE9-A372-4318-9364-2653876224BF}" vid="{75DD0039-48A7-4254-A802-60C3819E21A3}"/>
    </a:ext>
  </a:extLst>
</a:theme>
</file>

<file path=ppt/theme/theme8.xml><?xml version="1.0" encoding="utf-8"?>
<a:theme xmlns:a="http://schemas.openxmlformats.org/drawingml/2006/main" name="Göteborgs Stad – Gul dekor">
  <a:themeElements>
    <a:clrScheme name="Göteborgs Stad mörka">
      <a:dk1>
        <a:sysClr val="windowText" lastClr="000000"/>
      </a:dk1>
      <a:lt1>
        <a:sysClr val="window" lastClr="FFFFFF"/>
      </a:lt1>
      <a:dk2>
        <a:srgbClr val="3F5564"/>
      </a:dk2>
      <a:lt2>
        <a:srgbClr val="FFCD37"/>
      </a:lt2>
      <a:accent1>
        <a:srgbClr val="0077BC"/>
      </a:accent1>
      <a:accent2>
        <a:srgbClr val="D24723"/>
      </a:accent2>
      <a:accent3>
        <a:srgbClr val="008391"/>
      </a:accent3>
      <a:accent4>
        <a:srgbClr val="D53878"/>
      </a:accent4>
      <a:accent5>
        <a:srgbClr val="008767"/>
      </a:accent5>
      <a:accent6>
        <a:srgbClr val="674B99"/>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smtClean="0"/>
        </a:defPPr>
      </a:lstStyle>
      <a:style>
        <a:lnRef idx="3">
          <a:schemeClr val="lt1"/>
        </a:lnRef>
        <a:fillRef idx="1">
          <a:schemeClr val="accent1"/>
        </a:fillRef>
        <a:effectRef idx="1">
          <a:schemeClr val="accent1"/>
        </a:effectRef>
        <a:fontRef idx="minor">
          <a:schemeClr val="lt1"/>
        </a:fontRef>
      </a:style>
    </a:spDef>
  </a:objectDefaults>
  <a:extraClrSchemeLst/>
  <a:extLst>
    <a:ext uri="{05A4C25C-085E-4340-85A3-A5531E510DB2}">
      <thm15:themeFamily xmlns:thm15="http://schemas.microsoft.com/office/thememl/2012/main" name="Standard 16_9.sv-SE.potx" id="{E8C2CDE9-A372-4318-9364-2653876224BF}" vid="{A1304CDE-75EC-47CC-876A-893BE679249B}"/>
    </a:ext>
  </a:extLst>
</a:theme>
</file>

<file path=ppt/theme/theme9.xml><?xml version="1.0" encoding="utf-8"?>
<a:theme xmlns:a="http://schemas.openxmlformats.org/drawingml/2006/main" name="Office-tema">
  <a:themeElements>
    <a:clrScheme name="Göteborgs Stad Powerpoint">
      <a:dk1>
        <a:sysClr val="windowText" lastClr="000000"/>
      </a:dk1>
      <a:lt1>
        <a:sysClr val="window" lastClr="FFFFFF"/>
      </a:lt1>
      <a:dk2>
        <a:srgbClr val="495663"/>
      </a:dk2>
      <a:lt2>
        <a:srgbClr val="FFCD37"/>
      </a:lt2>
      <a:accent1>
        <a:srgbClr val="0077BC"/>
      </a:accent1>
      <a:accent2>
        <a:srgbClr val="D24723"/>
      </a:accent2>
      <a:accent3>
        <a:srgbClr val="008391"/>
      </a:accent3>
      <a:accent4>
        <a:srgbClr val="D53878"/>
      </a:accent4>
      <a:accent5>
        <a:srgbClr val="008868"/>
      </a:accent5>
      <a:accent6>
        <a:srgbClr val="674B99"/>
      </a:accent6>
      <a:hlink>
        <a:srgbClr val="0563C1"/>
      </a:hlink>
      <a:folHlink>
        <a:srgbClr val="954F72"/>
      </a:folHlink>
    </a:clrScheme>
    <a:fontScheme name="Göteborgs Stad Powerpoint">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317792E1C5120A488D303D3E8CA6A9FC" ma:contentTypeVersion="6" ma:contentTypeDescription="Skapa ett nytt dokument." ma:contentTypeScope="" ma:versionID="89940922134d1640b8431f00cceda9b0">
  <xsd:schema xmlns:xsd="http://www.w3.org/2001/XMLSchema" xmlns:xs="http://www.w3.org/2001/XMLSchema" xmlns:p="http://schemas.microsoft.com/office/2006/metadata/properties" xmlns:ns2="ed37bf8f-1380-4891-a32b-9d6f49cecd1f" xmlns:ns3="a2d17945-ba2b-41c1-8ab6-615323250b42" targetNamespace="http://schemas.microsoft.com/office/2006/metadata/properties" ma:root="true" ma:fieldsID="5db07423f5226a06454fa4f0cc80a2ff" ns2:_="" ns3:_="">
    <xsd:import namespace="ed37bf8f-1380-4891-a32b-9d6f49cecd1f"/>
    <xsd:import namespace="a2d17945-ba2b-41c1-8ab6-615323250b4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d37bf8f-1380-4891-a32b-9d6f49cecd1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2d17945-ba2b-41c1-8ab6-615323250b42" elementFormDefault="qualified">
    <xsd:import namespace="http://schemas.microsoft.com/office/2006/documentManagement/types"/>
    <xsd:import namespace="http://schemas.microsoft.com/office/infopath/2007/PartnerControls"/>
    <xsd:element name="SharedWithUsers" ma:index="12"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Delat med informa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2AF9496-E8E3-4FAC-ABA2-E24E46577EA4}">
  <ds:schemaRefs>
    <ds:schemaRef ds:uri="http://schemas.microsoft.com/office/infopath/2007/PartnerControls"/>
    <ds:schemaRef ds:uri="ed37bf8f-1380-4891-a32b-9d6f49cecd1f"/>
    <ds:schemaRef ds:uri="http://purl.org/dc/elements/1.1/"/>
    <ds:schemaRef ds:uri="http://schemas.microsoft.com/office/2006/metadata/properties"/>
    <ds:schemaRef ds:uri="a2d17945-ba2b-41c1-8ab6-615323250b42"/>
    <ds:schemaRef ds:uri="http://purl.org/dc/terms/"/>
    <ds:schemaRef ds:uri="http://schemas.openxmlformats.org/package/2006/metadata/core-properties"/>
    <ds:schemaRef ds:uri="http://schemas.microsoft.com/office/2006/documentManagement/types"/>
    <ds:schemaRef ds:uri="http://www.w3.org/XML/1998/namespace"/>
    <ds:schemaRef ds:uri="http://purl.org/dc/dcmitype/"/>
  </ds:schemaRefs>
</ds:datastoreItem>
</file>

<file path=customXml/itemProps2.xml><?xml version="1.0" encoding="utf-8"?>
<ds:datastoreItem xmlns:ds="http://schemas.openxmlformats.org/officeDocument/2006/customXml" ds:itemID="{4E29BE8B-1728-446E-AC64-CA716B4569A0}">
  <ds:schemaRefs>
    <ds:schemaRef ds:uri="http://schemas.microsoft.com/sharepoint/v3/contenttype/forms"/>
  </ds:schemaRefs>
</ds:datastoreItem>
</file>

<file path=customXml/itemProps3.xml><?xml version="1.0" encoding="utf-8"?>
<ds:datastoreItem xmlns:ds="http://schemas.openxmlformats.org/officeDocument/2006/customXml" ds:itemID="{4227C81F-C5B7-4D7E-999B-56C0F13113E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d37bf8f-1380-4891-a32b-9d6f49cecd1f"/>
    <ds:schemaRef ds:uri="a2d17945-ba2b-41c1-8ab6-615323250b4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5057</Words>
  <Application>Microsoft Office PowerPoint</Application>
  <PresentationFormat>Bredbild</PresentationFormat>
  <Paragraphs>419</Paragraphs>
  <Slides>29</Slides>
  <Notes>29</Notes>
  <HiddenSlides>3</HiddenSlides>
  <MMClips>0</MMClips>
  <ScaleCrop>false</ScaleCrop>
  <HeadingPairs>
    <vt:vector size="6" baseType="variant">
      <vt:variant>
        <vt:lpstr>Använt teckensnitt</vt:lpstr>
      </vt:variant>
      <vt:variant>
        <vt:i4>6</vt:i4>
      </vt:variant>
      <vt:variant>
        <vt:lpstr>Tema</vt:lpstr>
      </vt:variant>
      <vt:variant>
        <vt:i4>8</vt:i4>
      </vt:variant>
      <vt:variant>
        <vt:lpstr>Bildrubriker</vt:lpstr>
      </vt:variant>
      <vt:variant>
        <vt:i4>29</vt:i4>
      </vt:variant>
    </vt:vector>
  </HeadingPairs>
  <TitlesOfParts>
    <vt:vector size="43" baseType="lpstr">
      <vt:lpstr>Arial</vt:lpstr>
      <vt:lpstr>Arial Black</vt:lpstr>
      <vt:lpstr>Calibri</vt:lpstr>
      <vt:lpstr>Symbol</vt:lpstr>
      <vt:lpstr>Times New Roman</vt:lpstr>
      <vt:lpstr>Wingdings</vt:lpstr>
      <vt:lpstr>Göteborgs Stad – Blå dekor</vt:lpstr>
      <vt:lpstr>Göteborgs Stad – Mörkblå dekor</vt:lpstr>
      <vt:lpstr>Göteborgs Stad – Röd dekor</vt:lpstr>
      <vt:lpstr>Göteborgs Stad – Turkos dekor</vt:lpstr>
      <vt:lpstr>Göteborgs Stad – Rosa dekor</vt:lpstr>
      <vt:lpstr>Göteborgs Stad – Grön dekor</vt:lpstr>
      <vt:lpstr>Göteborgs Stad – Lila dekor</vt:lpstr>
      <vt:lpstr>Göteborgs Stad – Gul dekor</vt:lpstr>
      <vt:lpstr>Otillåten påverkan samt hot och våld</vt:lpstr>
      <vt:lpstr>Agenda</vt:lpstr>
      <vt:lpstr>Definition av otillåten påverkan</vt:lpstr>
      <vt:lpstr>Definitioner av hot och våld</vt:lpstr>
      <vt:lpstr>Former av otillåten påverkan </vt:lpstr>
      <vt:lpstr>PowerPoint-presentation</vt:lpstr>
      <vt:lpstr>Arbetsgivarens ansvar</vt:lpstr>
      <vt:lpstr>Förebyggande insatser</vt:lpstr>
      <vt:lpstr>Göteborg Stads riktlinje för personsäkerhet</vt:lpstr>
      <vt:lpstr>Förvaltningsövergripande rutin</vt:lpstr>
      <vt:lpstr>PowerPoint-presentation</vt:lpstr>
      <vt:lpstr>Medarbetarens ansvar</vt:lpstr>
      <vt:lpstr>PowerPoint-presentation</vt:lpstr>
      <vt:lpstr> Vad kan du göra FÖRE en hotsituation uppstår?  </vt:lpstr>
      <vt:lpstr>Vad kan du göra FÖRE en hotsituation uppstår?  </vt:lpstr>
      <vt:lpstr>Vad kan du göra FÖRE en hotsituation uppstår?  </vt:lpstr>
      <vt:lpstr>Akut situation</vt:lpstr>
      <vt:lpstr>Efter en hotsituation uppstått</vt:lpstr>
      <vt:lpstr>Rapportera och anmäl</vt:lpstr>
      <vt:lpstr>Stöd till medarbetare som ska vittna</vt:lpstr>
      <vt:lpstr>Riskmatris</vt:lpstr>
      <vt:lpstr>Diskussionsfrågor</vt:lpstr>
      <vt:lpstr>Händelsescenario</vt:lpstr>
      <vt:lpstr>PowerPoint-presentation</vt:lpstr>
      <vt:lpstr>Diskussionsuppgifter</vt:lpstr>
      <vt:lpstr>Sammanfattning</vt:lpstr>
      <vt:lpstr>PowerPoint-presentation</vt:lpstr>
      <vt:lpstr>Händelsescenario </vt:lpstr>
      <vt:lpstr>Kontakt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Otillåten påverkan</dc:title>
  <dc:creator/>
  <cp:lastModifiedBy/>
  <cp:revision>42</cp:revision>
  <dcterms:created xsi:type="dcterms:W3CDTF">2020-10-07T07:36:43Z</dcterms:created>
  <dcterms:modified xsi:type="dcterms:W3CDTF">2025-01-03T10:57:23Z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0x010100317792E1C5120A488D303D3E8CA6A9FC</vt:lpwstr>
  </property>
</Properties>
</file>